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7.xml" ContentType="application/vnd.openxmlformats-officedocument.drawingml.chart+xml"/>
  <Override PartName="/ppt/comments/comment2.xml" ContentType="application/vnd.openxmlformats-officedocument.presentationml.comments+xml"/>
  <Override PartName="/ppt/notesSlides/notesSlide21.xml" ContentType="application/vnd.openxmlformats-officedocument.presentationml.notesSlid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charts/chartEx2.xml" ContentType="application/vnd.ms-office.chartex+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Ex3.xml" ContentType="application/vnd.ms-office.chartex+xml"/>
  <Override PartName="/ppt/charts/style5.xml" ContentType="application/vnd.ms-office.chartstyle+xml"/>
  <Override PartName="/ppt/charts/colors5.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69"/>
  </p:notesMasterIdLst>
  <p:sldIdLst>
    <p:sldId id="257" r:id="rId5"/>
    <p:sldId id="259" r:id="rId6"/>
    <p:sldId id="258" r:id="rId7"/>
    <p:sldId id="261" r:id="rId8"/>
    <p:sldId id="262" r:id="rId9"/>
    <p:sldId id="264" r:id="rId10"/>
    <p:sldId id="282" r:id="rId11"/>
    <p:sldId id="922" r:id="rId12"/>
    <p:sldId id="280" r:id="rId13"/>
    <p:sldId id="279" r:id="rId14"/>
    <p:sldId id="494" r:id="rId15"/>
    <p:sldId id="968" r:id="rId16"/>
    <p:sldId id="495" r:id="rId17"/>
    <p:sldId id="966" r:id="rId18"/>
    <p:sldId id="923" r:id="rId19"/>
    <p:sldId id="489" r:id="rId20"/>
    <p:sldId id="930" r:id="rId21"/>
    <p:sldId id="363" r:id="rId22"/>
    <p:sldId id="318" r:id="rId23"/>
    <p:sldId id="266" r:id="rId24"/>
    <p:sldId id="367" r:id="rId25"/>
    <p:sldId id="920" r:id="rId26"/>
    <p:sldId id="967" r:id="rId27"/>
    <p:sldId id="926" r:id="rId28"/>
    <p:sldId id="964" r:id="rId29"/>
    <p:sldId id="942" r:id="rId30"/>
    <p:sldId id="924" r:id="rId31"/>
    <p:sldId id="929" r:id="rId32"/>
    <p:sldId id="370" r:id="rId33"/>
    <p:sldId id="931" r:id="rId34"/>
    <p:sldId id="932" r:id="rId35"/>
    <p:sldId id="483" r:id="rId36"/>
    <p:sldId id="925" r:id="rId37"/>
    <p:sldId id="965" r:id="rId38"/>
    <p:sldId id="943" r:id="rId39"/>
    <p:sldId id="313" r:id="rId40"/>
    <p:sldId id="960" r:id="rId41"/>
    <p:sldId id="961" r:id="rId42"/>
    <p:sldId id="969" r:id="rId43"/>
    <p:sldId id="298" r:id="rId44"/>
    <p:sldId id="277"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970" r:id="rId59"/>
    <p:sldId id="314" r:id="rId60"/>
    <p:sldId id="490" r:id="rId61"/>
    <p:sldId id="914" r:id="rId62"/>
    <p:sldId id="407" r:id="rId63"/>
    <p:sldId id="921" r:id="rId64"/>
    <p:sldId id="957" r:id="rId65"/>
    <p:sldId id="958" r:id="rId66"/>
    <p:sldId id="959" r:id="rId67"/>
    <p:sldId id="274" r:id="rId6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Main Presentation" id="{3225C2D8-E8A9-5A40-9B36-63A6ECF73C49}">
          <p14:sldIdLst>
            <p14:sldId id="257"/>
            <p14:sldId id="259"/>
            <p14:sldId id="258"/>
            <p14:sldId id="261"/>
            <p14:sldId id="262"/>
            <p14:sldId id="264"/>
            <p14:sldId id="282"/>
            <p14:sldId id="922"/>
            <p14:sldId id="280"/>
            <p14:sldId id="279"/>
            <p14:sldId id="494"/>
            <p14:sldId id="968"/>
            <p14:sldId id="495"/>
            <p14:sldId id="966"/>
            <p14:sldId id="923"/>
            <p14:sldId id="489"/>
            <p14:sldId id="930"/>
            <p14:sldId id="363"/>
            <p14:sldId id="318"/>
            <p14:sldId id="266"/>
            <p14:sldId id="367"/>
            <p14:sldId id="920"/>
            <p14:sldId id="967"/>
            <p14:sldId id="926"/>
            <p14:sldId id="964"/>
            <p14:sldId id="942"/>
            <p14:sldId id="924"/>
            <p14:sldId id="929"/>
            <p14:sldId id="370"/>
            <p14:sldId id="931"/>
            <p14:sldId id="932"/>
            <p14:sldId id="483"/>
            <p14:sldId id="925"/>
            <p14:sldId id="965"/>
            <p14:sldId id="943"/>
            <p14:sldId id="313"/>
          </p14:sldIdLst>
        </p14:section>
        <p14:section name="Space" id="{9453B7F1-965A-3C4F-B096-3F0CF5882040}">
          <p14:sldIdLst>
            <p14:sldId id="960"/>
            <p14:sldId id="961"/>
          </p14:sldIdLst>
        </p14:section>
        <p14:section name="HTRC Stuff" id="{CED990E3-D5B6-3C44-8032-63293A0F47CF}">
          <p14:sldIdLst>
            <p14:sldId id="969"/>
            <p14:sldId id="298"/>
            <p14:sldId id="277"/>
            <p14:sldId id="300"/>
            <p14:sldId id="301"/>
            <p14:sldId id="302"/>
            <p14:sldId id="303"/>
            <p14:sldId id="304"/>
            <p14:sldId id="305"/>
            <p14:sldId id="306"/>
            <p14:sldId id="307"/>
            <p14:sldId id="308"/>
            <p14:sldId id="309"/>
            <p14:sldId id="310"/>
            <p14:sldId id="311"/>
            <p14:sldId id="312"/>
          </p14:sldIdLst>
        </p14:section>
        <p14:section name="Drop these slides" id="{5DE1F21E-8637-2640-BF5D-126279859DE7}">
          <p14:sldIdLst>
            <p14:sldId id="970"/>
            <p14:sldId id="314"/>
            <p14:sldId id="490"/>
            <p14:sldId id="914"/>
            <p14:sldId id="407"/>
            <p14:sldId id="921"/>
            <p14:sldId id="957"/>
            <p14:sldId id="958"/>
            <p14:sldId id="959"/>
            <p14:sldId id="274"/>
          </p14:sldIdLst>
        </p14:section>
      </p14:sectionLst>
    </p:ext>
    <p:ext uri="{EFAFB233-063F-42B5-8137-9DF3F51BA10A}">
      <p15:sldGuideLst xmlns:p15="http://schemas.microsoft.com/office/powerpoint/2012/main">
        <p15:guide id="1" orient="horz" pos="2136" userDrawn="1">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irkow3Ifi4b7466AZrr1/tDmiYE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anne Payn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91"/>
    <p:restoredTop sz="65041"/>
  </p:normalViewPr>
  <p:slideViewPr>
    <p:cSldViewPr snapToGrid="0">
      <p:cViewPr varScale="1">
        <p:scale>
          <a:sx n="45" d="100"/>
          <a:sy n="45" d="100"/>
        </p:scale>
        <p:origin x="1974" y="60"/>
      </p:cViewPr>
      <p:guideLst>
        <p:guide orient="horz" pos="2136"/>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97"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95"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mstewa:Downloads:Current_data_for_graphics_FEB20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furlough:Box%20Sync:presentations:2016HT:0516_UIUC:Data:Workbook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furlough\Box%20Sync\presentations\2016HT\0813_IFLA\Slides_data\Aug_repo_stats.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furlough\Box%20Sync\presentations\2019HT\1023_MemberMeeting\Data%20for%20slides\1023_slide_graphics_data.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file:///\\Users\furlough\Box%20Sync\presentations\2019HT\1023_MemberMeeting\Data%20for%20slides\1023_slide_graphics_data.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mmstewa:Google%20Drive:Member%20Meetings:2017%20Member%20Meeting:Slides/Presentations:Current_data_for_graphics_Oct2017.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mmstewa:Google%20Drive:Member%20Meetings:2017%20Member%20Meeting:Slides/Presentations:Current_data_for_graphics_Oct2017.xlsx" TargetMode="Externa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Users\furlough\Box%20Sync\presentations\2019HT\1205_Harvard\nov_vol_counts.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Users\furlough\Box%20Sync\presentations\2019HT\1205_Harvard\nov_vol_counts.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Users\furlough\Library\Containers\com.microsoft.Excel\Data\Downloads\Current_data_for_graphics_Oct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'Language dist all'!$D$3</c:f>
              <c:strCache>
                <c:ptCount val="1"/>
                <c:pt idx="0">
                  <c:v>Count</c:v>
                </c:pt>
              </c:strCache>
            </c:strRef>
          </c:tx>
          <c:dLbls>
            <c:dLbl>
              <c:idx val="1"/>
              <c:layout>
                <c:manualLayout>
                  <c:x val="-3.15523756392312E-3"/>
                  <c:y val="1.88536953242822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A4DE-024C-A160-0D0855DB8249}"/>
                </c:ext>
              </c:extLst>
            </c:dLbl>
            <c:dLbl>
              <c:idx val="2"/>
              <c:layout>
                <c:manualLayout>
                  <c:x val="-3.1552375639230601E-3"/>
                  <c:y val="-1.8853695324284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4DE-024C-A160-0D0855DB8249}"/>
                </c:ext>
              </c:extLst>
            </c:dLbl>
            <c:dLbl>
              <c:idx val="3"/>
              <c:layout>
                <c:manualLayout>
                  <c:x val="-6.3104751278461402E-3"/>
                  <c:y val="-9.426847662141779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4DE-024C-A160-0D0855DB8249}"/>
                </c:ext>
              </c:extLst>
            </c:dLbl>
            <c:dLbl>
              <c:idx val="4"/>
              <c:layout>
                <c:manualLayout>
                  <c:x val="4.7328563458845898E-3"/>
                  <c:y val="-3.770739064856709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4DE-024C-A160-0D0855DB8249}"/>
                </c:ext>
              </c:extLst>
            </c:dLbl>
            <c:dLbl>
              <c:idx val="5"/>
              <c:layout>
                <c:manualLayout>
                  <c:x val="6.3104751278461203E-3"/>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A4DE-024C-A160-0D0855DB8249}"/>
                </c:ext>
              </c:extLst>
            </c:dLbl>
            <c:dLbl>
              <c:idx val="6"/>
              <c:layout>
                <c:manualLayout>
                  <c:x val="1.4198444815702401E-2"/>
                  <c:y val="9.4268476621417793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4DE-024C-A160-0D0855DB8249}"/>
                </c:ext>
              </c:extLst>
            </c:dLbl>
            <c:dLbl>
              <c:idx val="7"/>
              <c:layout>
                <c:manualLayout>
                  <c:x val="1.26209502556923E-2"/>
                  <c:y val="7.541478129713390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A4DE-024C-A160-0D0855DB8249}"/>
                </c:ext>
              </c:extLst>
            </c:dLbl>
            <c:dLbl>
              <c:idx val="8"/>
              <c:layout>
                <c:manualLayout>
                  <c:x val="7.8880939098076308E-3"/>
                  <c:y val="-7.541478129713419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4DE-024C-A160-0D0855DB8249}"/>
                </c:ext>
              </c:extLst>
            </c:dLbl>
            <c:dLbl>
              <c:idx val="9"/>
              <c:layout>
                <c:manualLayout>
                  <c:x val="1.26209502556923E-2"/>
                  <c:y val="-1.8853695324283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A4DE-024C-A160-0D0855DB8249}"/>
                </c:ext>
              </c:extLst>
            </c:dLbl>
            <c:dLbl>
              <c:idx val="10"/>
              <c:layout>
                <c:manualLayout>
                  <c:x val="0"/>
                  <c:y val="9.4268476621417602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4DE-024C-A160-0D0855DB8249}"/>
                </c:ext>
              </c:extLst>
            </c:dLbl>
            <c:spPr>
              <a:noFill/>
              <a:ln>
                <a:noFill/>
              </a:ln>
              <a:effectLst/>
            </c:spPr>
            <c:txPr>
              <a:bodyPr/>
              <a:lstStyle/>
              <a:p>
                <a:pPr>
                  <a:defRPr sz="1200"/>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'Language dist all'!$B$4:$B$14</c:f>
              <c:strCache>
                <c:ptCount val="11"/>
                <c:pt idx="0">
                  <c:v>English</c:v>
                </c:pt>
                <c:pt idx="1">
                  <c:v>German</c:v>
                </c:pt>
                <c:pt idx="2">
                  <c:v>French</c:v>
                </c:pt>
                <c:pt idx="3">
                  <c:v>Spanish</c:v>
                </c:pt>
                <c:pt idx="4">
                  <c:v>Russian</c:v>
                </c:pt>
                <c:pt idx="5">
                  <c:v>Chinese</c:v>
                </c:pt>
                <c:pt idx="6">
                  <c:v>Japanese</c:v>
                </c:pt>
                <c:pt idx="7">
                  <c:v>Italian</c:v>
                </c:pt>
                <c:pt idx="8">
                  <c:v>Portuguese</c:v>
                </c:pt>
                <c:pt idx="9">
                  <c:v>Arabic</c:v>
                </c:pt>
                <c:pt idx="10">
                  <c:v>451 other langugaes</c:v>
                </c:pt>
              </c:strCache>
            </c:strRef>
          </c:cat>
          <c:val>
            <c:numRef>
              <c:f>'Language dist all'!$D$4:$D$14</c:f>
              <c:numCache>
                <c:formatCode>#,##0</c:formatCode>
                <c:ptCount val="11"/>
                <c:pt idx="0">
                  <c:v>4098719</c:v>
                </c:pt>
                <c:pt idx="1">
                  <c:v>723692</c:v>
                </c:pt>
                <c:pt idx="2">
                  <c:v>577016</c:v>
                </c:pt>
                <c:pt idx="3">
                  <c:v>548669</c:v>
                </c:pt>
                <c:pt idx="4">
                  <c:v>266617</c:v>
                </c:pt>
                <c:pt idx="5">
                  <c:v>255843</c:v>
                </c:pt>
                <c:pt idx="6">
                  <c:v>232133</c:v>
                </c:pt>
                <c:pt idx="7">
                  <c:v>205453</c:v>
                </c:pt>
                <c:pt idx="8">
                  <c:v>128696</c:v>
                </c:pt>
                <c:pt idx="9">
                  <c:v>126430</c:v>
                </c:pt>
                <c:pt idx="10">
                  <c:v>1035721</c:v>
                </c:pt>
              </c:numCache>
            </c:numRef>
          </c:val>
          <c:extLst>
            <c:ext xmlns:c16="http://schemas.microsoft.com/office/drawing/2014/chart" uri="{C3380CC4-5D6E-409C-BE32-E72D297353CC}">
              <c16:uniqueId val="{0000000A-A4DE-024C-A160-0D0855DB8249}"/>
            </c:ext>
          </c:extLst>
        </c:ser>
        <c:dLbls>
          <c:showLegendKey val="0"/>
          <c:showVal val="1"/>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HathiTrust</a:t>
            </a:r>
            <a:r>
              <a:rPr lang="en-US" baseline="0" dirty="0"/>
              <a:t> Titles by LC Classification, May 2016</a:t>
            </a:r>
            <a:endParaRPr lang="en-US" dirty="0"/>
          </a:p>
        </c:rich>
      </c:tx>
      <c:overlay val="0"/>
    </c:title>
    <c:autoTitleDeleted val="0"/>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HathiTrust</a:t>
            </a:r>
            <a:r>
              <a:rPr lang="en-US" baseline="0" dirty="0"/>
              <a:t> Titles by LC Classification</a:t>
            </a:r>
            <a:endParaRPr lang="en-US" dirty="0"/>
          </a:p>
        </c:rich>
      </c:tx>
      <c:overlay val="0"/>
    </c:title>
    <c:autoTitleDeleted val="0"/>
    <c:plotArea>
      <c:layout/>
      <c:pieChart>
        <c:varyColors val="1"/>
        <c:ser>
          <c:idx val="0"/>
          <c:order val="0"/>
          <c:tx>
            <c:strRef>
              <c:f>'/Users/furlough/Box Sync/presentations/2016HT/0516_UIUC/Data/[Workbook1.xlsx]Sheet2'!$G$1</c:f>
              <c:strCache>
                <c:ptCount val="1"/>
                <c:pt idx="0">
                  <c:v>COUNT</c:v>
                </c:pt>
              </c:strCache>
            </c:strRef>
          </c:tx>
          <c:dLbls>
            <c:dLbl>
              <c:idx val="6"/>
              <c:tx>
                <c:rich>
                  <a:bodyPr/>
                  <a:lstStyle/>
                  <a:p>
                    <a:r>
                      <a:rPr lang="en-US"/>
                      <a:t>GEOGRAPHY,</a:t>
                    </a:r>
                    <a:r>
                      <a:rPr lang="en-US" baseline="0"/>
                      <a:t> ANTHROPOLOGY</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A3-D349-8C9A-F9B933B7129E}"/>
                </c:ext>
              </c:extLst>
            </c:dLbl>
            <c:dLbl>
              <c:idx val="18"/>
              <c:delete val="1"/>
              <c:extLst>
                <c:ext xmlns:c15="http://schemas.microsoft.com/office/drawing/2012/chart" uri="{CE6537A1-D6FC-4f65-9D91-7224C49458BB}"/>
                <c:ext xmlns:c16="http://schemas.microsoft.com/office/drawing/2014/chart" uri="{C3380CC4-5D6E-409C-BE32-E72D297353CC}">
                  <c16:uniqueId val="{00000000-8A08-B04E-9CBA-4F6F8806FD2B}"/>
                </c:ext>
              </c:extLst>
            </c:dLbl>
            <c:dLbl>
              <c:idx val="19"/>
              <c:delete val="1"/>
              <c:extLst>
                <c:ext xmlns:c15="http://schemas.microsoft.com/office/drawing/2012/chart" uri="{CE6537A1-D6FC-4f65-9D91-7224C49458BB}"/>
                <c:ext xmlns:c16="http://schemas.microsoft.com/office/drawing/2014/chart" uri="{C3380CC4-5D6E-409C-BE32-E72D297353CC}">
                  <c16:uniqueId val="{00000001-8A08-B04E-9CBA-4F6F8806FD2B}"/>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[2]Sheet2!$F$2:$F$22</c:f>
              <c:strCache>
                <c:ptCount val="21"/>
                <c:pt idx="0">
                  <c:v>GENERAL</c:v>
                </c:pt>
                <c:pt idx="1">
                  <c:v>PHILOSOPHY, PSYCHOLOGY, RELIGION</c:v>
                </c:pt>
                <c:pt idx="2">
                  <c:v>AUXILLIARY SCIENCE OF HISTORY</c:v>
                </c:pt>
                <c:pt idx="3">
                  <c:v>HISTORY</c:v>
                </c:pt>
                <c:pt idx="4">
                  <c:v>HISTORY OF AMERICA</c:v>
                </c:pt>
                <c:pt idx="5">
                  <c:v>LOCAL HISTORY OF THE US</c:v>
                </c:pt>
                <c:pt idx="6">
                  <c:v>GEOGRAPHY, ATHROPOLOGY</c:v>
                </c:pt>
                <c:pt idx="7">
                  <c:v>SOCIAL SCIENCES</c:v>
                </c:pt>
                <c:pt idx="8">
                  <c:v>POLITICAL SCIENCE</c:v>
                </c:pt>
                <c:pt idx="9">
                  <c:v>LAW</c:v>
                </c:pt>
                <c:pt idx="10">
                  <c:v>EDUCATION</c:v>
                </c:pt>
                <c:pt idx="11">
                  <c:v>MUSIC</c:v>
                </c:pt>
                <c:pt idx="12">
                  <c:v>VISUAL ARTS</c:v>
                </c:pt>
                <c:pt idx="13">
                  <c:v>LANGUAGE AND LITERATURES</c:v>
                </c:pt>
                <c:pt idx="14">
                  <c:v>SCIENCES</c:v>
                </c:pt>
                <c:pt idx="15">
                  <c:v>MEDICINE</c:v>
                </c:pt>
                <c:pt idx="16">
                  <c:v>AGRICULTURE</c:v>
                </c:pt>
                <c:pt idx="17">
                  <c:v>TECHNOLOGY &amp; ENGINEERING</c:v>
                </c:pt>
                <c:pt idx="18">
                  <c:v>MILITARY SCIENCE</c:v>
                </c:pt>
                <c:pt idx="19">
                  <c:v>NAVAL SCIENCE</c:v>
                </c:pt>
                <c:pt idx="20">
                  <c:v>BIBLIOGRAPHY &amp; LIBRARY SCIENCE</c:v>
                </c:pt>
              </c:strCache>
            </c:strRef>
          </c:cat>
          <c:val>
            <c:numRef>
              <c:f>[2]Sheet2!$G$2:$G$22</c:f>
              <c:numCache>
                <c:formatCode>General</c:formatCode>
                <c:ptCount val="21"/>
                <c:pt idx="0">
                  <c:v>52030</c:v>
                </c:pt>
                <c:pt idx="1">
                  <c:v>325846</c:v>
                </c:pt>
                <c:pt idx="2">
                  <c:v>59207</c:v>
                </c:pt>
                <c:pt idx="3">
                  <c:v>530910</c:v>
                </c:pt>
                <c:pt idx="4">
                  <c:v>94929</c:v>
                </c:pt>
                <c:pt idx="5">
                  <c:v>276637</c:v>
                </c:pt>
                <c:pt idx="6">
                  <c:v>108947</c:v>
                </c:pt>
                <c:pt idx="7">
                  <c:v>588399</c:v>
                </c:pt>
                <c:pt idx="8">
                  <c:v>138844</c:v>
                </c:pt>
                <c:pt idx="9">
                  <c:v>106122</c:v>
                </c:pt>
                <c:pt idx="10">
                  <c:v>117787</c:v>
                </c:pt>
                <c:pt idx="11">
                  <c:v>108404</c:v>
                </c:pt>
                <c:pt idx="12">
                  <c:v>162458</c:v>
                </c:pt>
                <c:pt idx="13">
                  <c:v>1095319</c:v>
                </c:pt>
                <c:pt idx="14">
                  <c:v>309790</c:v>
                </c:pt>
                <c:pt idx="15">
                  <c:v>126007</c:v>
                </c:pt>
                <c:pt idx="16">
                  <c:v>108213</c:v>
                </c:pt>
                <c:pt idx="17">
                  <c:v>210598</c:v>
                </c:pt>
                <c:pt idx="18">
                  <c:v>25820</c:v>
                </c:pt>
                <c:pt idx="19">
                  <c:v>10029</c:v>
                </c:pt>
                <c:pt idx="20">
                  <c:v>91553</c:v>
                </c:pt>
              </c:numCache>
            </c:numRef>
          </c:val>
          <c:extLst>
            <c:ext xmlns:c16="http://schemas.microsoft.com/office/drawing/2014/chart" uri="{C3380CC4-5D6E-409C-BE32-E72D297353CC}">
              <c16:uniqueId val="{00000002-8A08-B04E-9CBA-4F6F8806FD2B}"/>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Mass Digitization:</a:t>
            </a:r>
            <a:r>
              <a:rPr lang="en-US" sz="2000" b="1" baseline="0"/>
              <a:t>  Volumes Scanned since c. 2000</a:t>
            </a:r>
            <a:endParaRPr lang="en-US" sz="2000" b="1"/>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Mass Book Digitization:</a:t>
            </a:r>
            <a:r>
              <a:rPr lang="en-US" sz="2000" b="1" baseline="0" dirty="0"/>
              <a:t>  Volumes Scanned since c. 2000</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64FE-954E-BB19-C6C08A0B5C71}"/>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64FE-954E-BB19-C6C08A0B5C71}"/>
              </c:ext>
            </c:extLst>
          </c:dPt>
          <c:cat>
            <c:strRef>
              <c:f>'Mass Digitization'!$A$12:$A$13</c:f>
              <c:strCache>
                <c:ptCount val="2"/>
                <c:pt idx="0">
                  <c:v>Volumes Deposited in HathiTrust</c:v>
                </c:pt>
                <c:pt idx="1">
                  <c:v>Volumes NOT deposited in HathiTrust</c:v>
                </c:pt>
              </c:strCache>
            </c:strRef>
          </c:cat>
          <c:val>
            <c:numRef>
              <c:f>'Mass Digitization'!$B$12:$B$13</c:f>
              <c:numCache>
                <c:formatCode>General</c:formatCode>
                <c:ptCount val="2"/>
                <c:pt idx="0">
                  <c:v>17</c:v>
                </c:pt>
                <c:pt idx="1">
                  <c:v>13</c:v>
                </c:pt>
              </c:numCache>
            </c:numRef>
          </c:val>
          <c:extLst>
            <c:ext xmlns:c16="http://schemas.microsoft.com/office/drawing/2014/chart" uri="{C3380CC4-5D6E-409C-BE32-E72D297353CC}">
              <c16:uniqueId val="{00000004-64FE-954E-BB19-C6C08A0B5C7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Distribution by Pub Date/Rights Status in HathiTrust </a:t>
            </a:r>
          </a:p>
        </c:rich>
      </c:tx>
      <c:overlay val="0"/>
    </c:title>
    <c:autoTitleDeleted val="0"/>
    <c:plotArea>
      <c:layout/>
      <c:barChart>
        <c:barDir val="col"/>
        <c:grouping val="stacked"/>
        <c:varyColors val="0"/>
        <c:ser>
          <c:idx val="0"/>
          <c:order val="0"/>
          <c:tx>
            <c:strRef>
              <c:f>'Date Dist'!$M$2</c:f>
              <c:strCache>
                <c:ptCount val="1"/>
                <c:pt idx="0">
                  <c:v>IC/LIMITED</c:v>
                </c:pt>
              </c:strCache>
            </c:strRef>
          </c:tx>
          <c:spPr>
            <a:solidFill>
              <a:schemeClr val="bg1">
                <a:lumMod val="65000"/>
              </a:schemeClr>
            </a:solidFill>
          </c:spPr>
          <c:invertIfNegative val="0"/>
          <c:cat>
            <c:strRef>
              <c:f>'Date Dist'!$L$3:$L$26</c:f>
              <c:strCache>
                <c:ptCount val="24"/>
                <c:pt idx="0">
                  <c:v>1500-1599</c:v>
                </c:pt>
                <c:pt idx="1">
                  <c:v>1600-1699</c:v>
                </c:pt>
                <c:pt idx="2">
                  <c:v>1700-1799</c:v>
                </c:pt>
                <c:pt idx="3">
                  <c:v>1800-1809</c:v>
                </c:pt>
                <c:pt idx="4">
                  <c:v>1810-1819</c:v>
                </c:pt>
                <c:pt idx="5">
                  <c:v>1820-1829</c:v>
                </c:pt>
                <c:pt idx="6">
                  <c:v>1830-1839</c:v>
                </c:pt>
                <c:pt idx="7">
                  <c:v>1840-1849</c:v>
                </c:pt>
                <c:pt idx="8">
                  <c:v>1850-1859</c:v>
                </c:pt>
                <c:pt idx="9">
                  <c:v>1860-1869</c:v>
                </c:pt>
                <c:pt idx="10">
                  <c:v>1870-1879</c:v>
                </c:pt>
                <c:pt idx="11">
                  <c:v>1880-1889</c:v>
                </c:pt>
                <c:pt idx="12">
                  <c:v>1890-1899</c:v>
                </c:pt>
                <c:pt idx="13">
                  <c:v>1900-1909</c:v>
                </c:pt>
                <c:pt idx="14">
                  <c:v>1910-1919</c:v>
                </c:pt>
                <c:pt idx="15">
                  <c:v>1920-1929</c:v>
                </c:pt>
                <c:pt idx="16">
                  <c:v>1930-1939</c:v>
                </c:pt>
                <c:pt idx="17">
                  <c:v>1940-1949</c:v>
                </c:pt>
                <c:pt idx="18">
                  <c:v>1950-1959</c:v>
                </c:pt>
                <c:pt idx="19">
                  <c:v>1960-1969</c:v>
                </c:pt>
                <c:pt idx="20">
                  <c:v>1970-1979</c:v>
                </c:pt>
                <c:pt idx="21">
                  <c:v>1980-1989</c:v>
                </c:pt>
                <c:pt idx="22">
                  <c:v>1990-1999</c:v>
                </c:pt>
                <c:pt idx="23">
                  <c:v>2000-2009</c:v>
                </c:pt>
              </c:strCache>
            </c:strRef>
          </c:cat>
          <c:val>
            <c:numRef>
              <c:f>'Date Dist'!$M$3:$M$26</c:f>
              <c:numCache>
                <c:formatCode>#,##0</c:formatCode>
                <c:ptCount val="24"/>
                <c:pt idx="0">
                  <c:v>17</c:v>
                </c:pt>
                <c:pt idx="1">
                  <c:v>19</c:v>
                </c:pt>
                <c:pt idx="2">
                  <c:v>130</c:v>
                </c:pt>
                <c:pt idx="3">
                  <c:v>920</c:v>
                </c:pt>
                <c:pt idx="4">
                  <c:v>51</c:v>
                </c:pt>
                <c:pt idx="5">
                  <c:v>93</c:v>
                </c:pt>
                <c:pt idx="6">
                  <c:v>234</c:v>
                </c:pt>
                <c:pt idx="7">
                  <c:v>199</c:v>
                </c:pt>
                <c:pt idx="8">
                  <c:v>294</c:v>
                </c:pt>
                <c:pt idx="9">
                  <c:v>403</c:v>
                </c:pt>
                <c:pt idx="10">
                  <c:v>625</c:v>
                </c:pt>
                <c:pt idx="11">
                  <c:v>955</c:v>
                </c:pt>
                <c:pt idx="12">
                  <c:v>1494</c:v>
                </c:pt>
                <c:pt idx="13">
                  <c:v>67051</c:v>
                </c:pt>
                <c:pt idx="14">
                  <c:v>8467</c:v>
                </c:pt>
                <c:pt idx="15">
                  <c:v>152458</c:v>
                </c:pt>
                <c:pt idx="16">
                  <c:v>231589</c:v>
                </c:pt>
                <c:pt idx="17">
                  <c:v>232090</c:v>
                </c:pt>
                <c:pt idx="18">
                  <c:v>360643</c:v>
                </c:pt>
                <c:pt idx="19">
                  <c:v>743049</c:v>
                </c:pt>
                <c:pt idx="20">
                  <c:v>910998</c:v>
                </c:pt>
                <c:pt idx="21">
                  <c:v>1048423</c:v>
                </c:pt>
                <c:pt idx="22">
                  <c:v>998248</c:v>
                </c:pt>
                <c:pt idx="23">
                  <c:v>719769</c:v>
                </c:pt>
              </c:numCache>
            </c:numRef>
          </c:val>
          <c:extLst>
            <c:ext xmlns:c16="http://schemas.microsoft.com/office/drawing/2014/chart" uri="{C3380CC4-5D6E-409C-BE32-E72D297353CC}">
              <c16:uniqueId val="{00000000-6EE7-40E9-B3B8-7BC6FAB929D8}"/>
            </c:ext>
          </c:extLst>
        </c:ser>
        <c:ser>
          <c:idx val="1"/>
          <c:order val="1"/>
          <c:tx>
            <c:strRef>
              <c:f>'Date Dist'!$N$2</c:f>
              <c:strCache>
                <c:ptCount val="1"/>
                <c:pt idx="0">
                  <c:v>PD/OPEN</c:v>
                </c:pt>
              </c:strCache>
            </c:strRef>
          </c:tx>
          <c:spPr>
            <a:solidFill>
              <a:schemeClr val="accent6">
                <a:lumMod val="60000"/>
                <a:lumOff val="40000"/>
              </a:schemeClr>
            </a:solidFill>
          </c:spPr>
          <c:invertIfNegative val="0"/>
          <c:cat>
            <c:strRef>
              <c:f>'Date Dist'!$L$3:$L$26</c:f>
              <c:strCache>
                <c:ptCount val="24"/>
                <c:pt idx="0">
                  <c:v>1500-1599</c:v>
                </c:pt>
                <c:pt idx="1">
                  <c:v>1600-1699</c:v>
                </c:pt>
                <c:pt idx="2">
                  <c:v>1700-1799</c:v>
                </c:pt>
                <c:pt idx="3">
                  <c:v>1800-1809</c:v>
                </c:pt>
                <c:pt idx="4">
                  <c:v>1810-1819</c:v>
                </c:pt>
                <c:pt idx="5">
                  <c:v>1820-1829</c:v>
                </c:pt>
                <c:pt idx="6">
                  <c:v>1830-1839</c:v>
                </c:pt>
                <c:pt idx="7">
                  <c:v>1840-1849</c:v>
                </c:pt>
                <c:pt idx="8">
                  <c:v>1850-1859</c:v>
                </c:pt>
                <c:pt idx="9">
                  <c:v>1860-1869</c:v>
                </c:pt>
                <c:pt idx="10">
                  <c:v>1870-1879</c:v>
                </c:pt>
                <c:pt idx="11">
                  <c:v>1880-1889</c:v>
                </c:pt>
                <c:pt idx="12">
                  <c:v>1890-1899</c:v>
                </c:pt>
                <c:pt idx="13">
                  <c:v>1900-1909</c:v>
                </c:pt>
                <c:pt idx="14">
                  <c:v>1910-1919</c:v>
                </c:pt>
                <c:pt idx="15">
                  <c:v>1920-1929</c:v>
                </c:pt>
                <c:pt idx="16">
                  <c:v>1930-1939</c:v>
                </c:pt>
                <c:pt idx="17">
                  <c:v>1940-1949</c:v>
                </c:pt>
                <c:pt idx="18">
                  <c:v>1950-1959</c:v>
                </c:pt>
                <c:pt idx="19">
                  <c:v>1960-1969</c:v>
                </c:pt>
                <c:pt idx="20">
                  <c:v>1970-1979</c:v>
                </c:pt>
                <c:pt idx="21">
                  <c:v>1980-1989</c:v>
                </c:pt>
                <c:pt idx="22">
                  <c:v>1990-1999</c:v>
                </c:pt>
                <c:pt idx="23">
                  <c:v>2000-2009</c:v>
                </c:pt>
              </c:strCache>
            </c:strRef>
          </c:cat>
          <c:val>
            <c:numRef>
              <c:f>'Date Dist'!$N$3:$N$26</c:f>
              <c:numCache>
                <c:formatCode>General</c:formatCode>
                <c:ptCount val="24"/>
                <c:pt idx="0">
                  <c:v>11166</c:v>
                </c:pt>
                <c:pt idx="1">
                  <c:v>27504</c:v>
                </c:pt>
                <c:pt idx="2">
                  <c:v>88078</c:v>
                </c:pt>
                <c:pt idx="3">
                  <c:v>38251</c:v>
                </c:pt>
                <c:pt idx="4">
                  <c:v>29780</c:v>
                </c:pt>
                <c:pt idx="5">
                  <c:v>48909</c:v>
                </c:pt>
                <c:pt idx="6">
                  <c:v>64553</c:v>
                </c:pt>
                <c:pt idx="7">
                  <c:v>84959</c:v>
                </c:pt>
                <c:pt idx="8">
                  <c:v>115953</c:v>
                </c:pt>
                <c:pt idx="9">
                  <c:v>143135</c:v>
                </c:pt>
                <c:pt idx="10">
                  <c:v>156369</c:v>
                </c:pt>
                <c:pt idx="11">
                  <c:v>212549</c:v>
                </c:pt>
                <c:pt idx="12">
                  <c:v>280669</c:v>
                </c:pt>
                <c:pt idx="13">
                  <c:v>376929</c:v>
                </c:pt>
                <c:pt idx="14">
                  <c:v>359660</c:v>
                </c:pt>
                <c:pt idx="15">
                  <c:v>142203</c:v>
                </c:pt>
                <c:pt idx="16">
                  <c:v>45564</c:v>
                </c:pt>
                <c:pt idx="17">
                  <c:v>45637</c:v>
                </c:pt>
                <c:pt idx="18">
                  <c:v>60992</c:v>
                </c:pt>
                <c:pt idx="19">
                  <c:v>63142</c:v>
                </c:pt>
                <c:pt idx="20">
                  <c:v>81498</c:v>
                </c:pt>
                <c:pt idx="21">
                  <c:v>86642</c:v>
                </c:pt>
                <c:pt idx="22">
                  <c:v>71130</c:v>
                </c:pt>
                <c:pt idx="23">
                  <c:v>37734</c:v>
                </c:pt>
              </c:numCache>
            </c:numRef>
          </c:val>
          <c:extLst>
            <c:ext xmlns:c16="http://schemas.microsoft.com/office/drawing/2014/chart" uri="{C3380CC4-5D6E-409C-BE32-E72D297353CC}">
              <c16:uniqueId val="{00000001-6EE7-40E9-B3B8-7BC6FAB929D8}"/>
            </c:ext>
          </c:extLst>
        </c:ser>
        <c:dLbls>
          <c:showLegendKey val="0"/>
          <c:showVal val="0"/>
          <c:showCatName val="0"/>
          <c:showSerName val="0"/>
          <c:showPercent val="0"/>
          <c:showBubbleSize val="0"/>
        </c:dLbls>
        <c:gapWidth val="55"/>
        <c:overlap val="100"/>
        <c:axId val="2095522024"/>
        <c:axId val="2095525032"/>
      </c:barChart>
      <c:catAx>
        <c:axId val="2095522024"/>
        <c:scaling>
          <c:orientation val="minMax"/>
        </c:scaling>
        <c:delete val="0"/>
        <c:axPos val="b"/>
        <c:numFmt formatCode="General" sourceLinked="0"/>
        <c:majorTickMark val="none"/>
        <c:minorTickMark val="none"/>
        <c:tickLblPos val="nextTo"/>
        <c:txPr>
          <a:bodyPr/>
          <a:lstStyle/>
          <a:p>
            <a:pPr>
              <a:defRPr sz="1050"/>
            </a:pPr>
            <a:endParaRPr lang="en-US"/>
          </a:p>
        </c:txPr>
        <c:crossAx val="2095525032"/>
        <c:crosses val="autoZero"/>
        <c:auto val="1"/>
        <c:lblAlgn val="ctr"/>
        <c:lblOffset val="100"/>
        <c:noMultiLvlLbl val="0"/>
      </c:catAx>
      <c:valAx>
        <c:axId val="2095525032"/>
        <c:scaling>
          <c:orientation val="minMax"/>
        </c:scaling>
        <c:delete val="0"/>
        <c:axPos val="l"/>
        <c:majorGridlines/>
        <c:numFmt formatCode="#,##0" sourceLinked="1"/>
        <c:majorTickMark val="none"/>
        <c:minorTickMark val="none"/>
        <c:tickLblPos val="nextTo"/>
        <c:crossAx val="2095522024"/>
        <c:crosses val="autoZero"/>
        <c:crossBetween val="between"/>
      </c:valAx>
    </c:plotArea>
    <c:legend>
      <c:legendPos val="r"/>
      <c:overlay val="0"/>
    </c:legend>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Distribution by Pub Date/Rights Status in HathiTrust </a:t>
            </a:r>
          </a:p>
        </c:rich>
      </c:tx>
      <c:overlay val="0"/>
    </c:title>
    <c:autoTitleDeleted val="0"/>
    <c:plotArea>
      <c:layout/>
      <c:barChart>
        <c:barDir val="col"/>
        <c:grouping val="stacked"/>
        <c:varyColors val="0"/>
        <c:ser>
          <c:idx val="0"/>
          <c:order val="0"/>
          <c:tx>
            <c:strRef>
              <c:f>'Date Dist'!$M$2</c:f>
              <c:strCache>
                <c:ptCount val="1"/>
                <c:pt idx="0">
                  <c:v>IC/LIMITED</c:v>
                </c:pt>
              </c:strCache>
            </c:strRef>
          </c:tx>
          <c:spPr>
            <a:solidFill>
              <a:schemeClr val="bg1">
                <a:lumMod val="65000"/>
              </a:schemeClr>
            </a:solidFill>
          </c:spPr>
          <c:invertIfNegative val="0"/>
          <c:cat>
            <c:strRef>
              <c:f>'Date Dist'!$L$3:$L$26</c:f>
              <c:strCache>
                <c:ptCount val="24"/>
                <c:pt idx="0">
                  <c:v>1500-1599</c:v>
                </c:pt>
                <c:pt idx="1">
                  <c:v>1600-1699</c:v>
                </c:pt>
                <c:pt idx="2">
                  <c:v>1700-1799</c:v>
                </c:pt>
                <c:pt idx="3">
                  <c:v>1800-1809</c:v>
                </c:pt>
                <c:pt idx="4">
                  <c:v>1810-1819</c:v>
                </c:pt>
                <c:pt idx="5">
                  <c:v>1820-1829</c:v>
                </c:pt>
                <c:pt idx="6">
                  <c:v>1830-1839</c:v>
                </c:pt>
                <c:pt idx="7">
                  <c:v>1840-1849</c:v>
                </c:pt>
                <c:pt idx="8">
                  <c:v>1850-1859</c:v>
                </c:pt>
                <c:pt idx="9">
                  <c:v>1860-1869</c:v>
                </c:pt>
                <c:pt idx="10">
                  <c:v>1870-1879</c:v>
                </c:pt>
                <c:pt idx="11">
                  <c:v>1880-1889</c:v>
                </c:pt>
                <c:pt idx="12">
                  <c:v>1890-1899</c:v>
                </c:pt>
                <c:pt idx="13">
                  <c:v>1900-1909</c:v>
                </c:pt>
                <c:pt idx="14">
                  <c:v>1910-1919</c:v>
                </c:pt>
                <c:pt idx="15">
                  <c:v>1920-1929</c:v>
                </c:pt>
                <c:pt idx="16">
                  <c:v>1930-1939</c:v>
                </c:pt>
                <c:pt idx="17">
                  <c:v>1940-1949</c:v>
                </c:pt>
                <c:pt idx="18">
                  <c:v>1950-1959</c:v>
                </c:pt>
                <c:pt idx="19">
                  <c:v>1960-1969</c:v>
                </c:pt>
                <c:pt idx="20">
                  <c:v>1970-1979</c:v>
                </c:pt>
                <c:pt idx="21">
                  <c:v>1980-1989</c:v>
                </c:pt>
                <c:pt idx="22">
                  <c:v>1990-1999</c:v>
                </c:pt>
                <c:pt idx="23">
                  <c:v>2000-2009</c:v>
                </c:pt>
              </c:strCache>
            </c:strRef>
          </c:cat>
          <c:val>
            <c:numRef>
              <c:f>'Date Dist'!$M$3:$M$26</c:f>
              <c:numCache>
                <c:formatCode>#,##0</c:formatCode>
                <c:ptCount val="24"/>
                <c:pt idx="0">
                  <c:v>17</c:v>
                </c:pt>
                <c:pt idx="1">
                  <c:v>19</c:v>
                </c:pt>
                <c:pt idx="2">
                  <c:v>130</c:v>
                </c:pt>
                <c:pt idx="3">
                  <c:v>920</c:v>
                </c:pt>
                <c:pt idx="4">
                  <c:v>51</c:v>
                </c:pt>
                <c:pt idx="5">
                  <c:v>93</c:v>
                </c:pt>
                <c:pt idx="6">
                  <c:v>234</c:v>
                </c:pt>
                <c:pt idx="7">
                  <c:v>199</c:v>
                </c:pt>
                <c:pt idx="8">
                  <c:v>294</c:v>
                </c:pt>
                <c:pt idx="9">
                  <c:v>403</c:v>
                </c:pt>
                <c:pt idx="10">
                  <c:v>625</c:v>
                </c:pt>
                <c:pt idx="11">
                  <c:v>955</c:v>
                </c:pt>
                <c:pt idx="12">
                  <c:v>1494</c:v>
                </c:pt>
                <c:pt idx="13">
                  <c:v>67051</c:v>
                </c:pt>
                <c:pt idx="14">
                  <c:v>8467</c:v>
                </c:pt>
                <c:pt idx="15">
                  <c:v>152458</c:v>
                </c:pt>
                <c:pt idx="16">
                  <c:v>231589</c:v>
                </c:pt>
                <c:pt idx="17">
                  <c:v>232090</c:v>
                </c:pt>
                <c:pt idx="18">
                  <c:v>360643</c:v>
                </c:pt>
                <c:pt idx="19">
                  <c:v>743049</c:v>
                </c:pt>
                <c:pt idx="20">
                  <c:v>910998</c:v>
                </c:pt>
                <c:pt idx="21">
                  <c:v>1048423</c:v>
                </c:pt>
                <c:pt idx="22">
                  <c:v>998248</c:v>
                </c:pt>
                <c:pt idx="23">
                  <c:v>719769</c:v>
                </c:pt>
              </c:numCache>
            </c:numRef>
          </c:val>
          <c:extLst>
            <c:ext xmlns:c16="http://schemas.microsoft.com/office/drawing/2014/chart" uri="{C3380CC4-5D6E-409C-BE32-E72D297353CC}">
              <c16:uniqueId val="{00000000-6EE7-40E9-B3B8-7BC6FAB929D8}"/>
            </c:ext>
          </c:extLst>
        </c:ser>
        <c:ser>
          <c:idx val="1"/>
          <c:order val="1"/>
          <c:tx>
            <c:strRef>
              <c:f>'Date Dist'!$N$2</c:f>
              <c:strCache>
                <c:ptCount val="1"/>
                <c:pt idx="0">
                  <c:v>PD/OPEN</c:v>
                </c:pt>
              </c:strCache>
            </c:strRef>
          </c:tx>
          <c:spPr>
            <a:solidFill>
              <a:schemeClr val="accent6">
                <a:lumMod val="60000"/>
                <a:lumOff val="40000"/>
              </a:schemeClr>
            </a:solidFill>
          </c:spPr>
          <c:invertIfNegative val="0"/>
          <c:cat>
            <c:strRef>
              <c:f>'Date Dist'!$L$3:$L$26</c:f>
              <c:strCache>
                <c:ptCount val="24"/>
                <c:pt idx="0">
                  <c:v>1500-1599</c:v>
                </c:pt>
                <c:pt idx="1">
                  <c:v>1600-1699</c:v>
                </c:pt>
                <c:pt idx="2">
                  <c:v>1700-1799</c:v>
                </c:pt>
                <c:pt idx="3">
                  <c:v>1800-1809</c:v>
                </c:pt>
                <c:pt idx="4">
                  <c:v>1810-1819</c:v>
                </c:pt>
                <c:pt idx="5">
                  <c:v>1820-1829</c:v>
                </c:pt>
                <c:pt idx="6">
                  <c:v>1830-1839</c:v>
                </c:pt>
                <c:pt idx="7">
                  <c:v>1840-1849</c:v>
                </c:pt>
                <c:pt idx="8">
                  <c:v>1850-1859</c:v>
                </c:pt>
                <c:pt idx="9">
                  <c:v>1860-1869</c:v>
                </c:pt>
                <c:pt idx="10">
                  <c:v>1870-1879</c:v>
                </c:pt>
                <c:pt idx="11">
                  <c:v>1880-1889</c:v>
                </c:pt>
                <c:pt idx="12">
                  <c:v>1890-1899</c:v>
                </c:pt>
                <c:pt idx="13">
                  <c:v>1900-1909</c:v>
                </c:pt>
                <c:pt idx="14">
                  <c:v>1910-1919</c:v>
                </c:pt>
                <c:pt idx="15">
                  <c:v>1920-1929</c:v>
                </c:pt>
                <c:pt idx="16">
                  <c:v>1930-1939</c:v>
                </c:pt>
                <c:pt idx="17">
                  <c:v>1940-1949</c:v>
                </c:pt>
                <c:pt idx="18">
                  <c:v>1950-1959</c:v>
                </c:pt>
                <c:pt idx="19">
                  <c:v>1960-1969</c:v>
                </c:pt>
                <c:pt idx="20">
                  <c:v>1970-1979</c:v>
                </c:pt>
                <c:pt idx="21">
                  <c:v>1980-1989</c:v>
                </c:pt>
                <c:pt idx="22">
                  <c:v>1990-1999</c:v>
                </c:pt>
                <c:pt idx="23">
                  <c:v>2000-2009</c:v>
                </c:pt>
              </c:strCache>
            </c:strRef>
          </c:cat>
          <c:val>
            <c:numRef>
              <c:f>'Date Dist'!$N$3:$N$26</c:f>
              <c:numCache>
                <c:formatCode>General</c:formatCode>
                <c:ptCount val="24"/>
                <c:pt idx="0">
                  <c:v>11166</c:v>
                </c:pt>
                <c:pt idx="1">
                  <c:v>27504</c:v>
                </c:pt>
                <c:pt idx="2">
                  <c:v>88078</c:v>
                </c:pt>
                <c:pt idx="3">
                  <c:v>38251</c:v>
                </c:pt>
                <c:pt idx="4">
                  <c:v>29780</c:v>
                </c:pt>
                <c:pt idx="5">
                  <c:v>48909</c:v>
                </c:pt>
                <c:pt idx="6">
                  <c:v>64553</c:v>
                </c:pt>
                <c:pt idx="7">
                  <c:v>84959</c:v>
                </c:pt>
                <c:pt idx="8">
                  <c:v>115953</c:v>
                </c:pt>
                <c:pt idx="9">
                  <c:v>143135</c:v>
                </c:pt>
                <c:pt idx="10">
                  <c:v>156369</c:v>
                </c:pt>
                <c:pt idx="11">
                  <c:v>212549</c:v>
                </c:pt>
                <c:pt idx="12">
                  <c:v>280669</c:v>
                </c:pt>
                <c:pt idx="13">
                  <c:v>376929</c:v>
                </c:pt>
                <c:pt idx="14">
                  <c:v>359660</c:v>
                </c:pt>
                <c:pt idx="15">
                  <c:v>142203</c:v>
                </c:pt>
                <c:pt idx="16">
                  <c:v>45564</c:v>
                </c:pt>
                <c:pt idx="17">
                  <c:v>45637</c:v>
                </c:pt>
                <c:pt idx="18">
                  <c:v>60992</c:v>
                </c:pt>
                <c:pt idx="19">
                  <c:v>63142</c:v>
                </c:pt>
                <c:pt idx="20">
                  <c:v>81498</c:v>
                </c:pt>
                <c:pt idx="21">
                  <c:v>86642</c:v>
                </c:pt>
                <c:pt idx="22">
                  <c:v>71130</c:v>
                </c:pt>
                <c:pt idx="23">
                  <c:v>37734</c:v>
                </c:pt>
              </c:numCache>
            </c:numRef>
          </c:val>
          <c:extLst>
            <c:ext xmlns:c16="http://schemas.microsoft.com/office/drawing/2014/chart" uri="{C3380CC4-5D6E-409C-BE32-E72D297353CC}">
              <c16:uniqueId val="{00000001-6EE7-40E9-B3B8-7BC6FAB929D8}"/>
            </c:ext>
          </c:extLst>
        </c:ser>
        <c:dLbls>
          <c:showLegendKey val="0"/>
          <c:showVal val="0"/>
          <c:showCatName val="0"/>
          <c:showSerName val="0"/>
          <c:showPercent val="0"/>
          <c:showBubbleSize val="0"/>
        </c:dLbls>
        <c:gapWidth val="55"/>
        <c:overlap val="100"/>
        <c:axId val="2095522024"/>
        <c:axId val="2095525032"/>
      </c:barChart>
      <c:catAx>
        <c:axId val="2095522024"/>
        <c:scaling>
          <c:orientation val="minMax"/>
        </c:scaling>
        <c:delete val="0"/>
        <c:axPos val="b"/>
        <c:numFmt formatCode="General" sourceLinked="0"/>
        <c:majorTickMark val="none"/>
        <c:minorTickMark val="none"/>
        <c:tickLblPos val="nextTo"/>
        <c:txPr>
          <a:bodyPr/>
          <a:lstStyle/>
          <a:p>
            <a:pPr>
              <a:defRPr sz="1050"/>
            </a:pPr>
            <a:endParaRPr lang="en-US"/>
          </a:p>
        </c:txPr>
        <c:crossAx val="2095525032"/>
        <c:crosses val="autoZero"/>
        <c:auto val="1"/>
        <c:lblAlgn val="ctr"/>
        <c:lblOffset val="100"/>
        <c:noMultiLvlLbl val="0"/>
      </c:catAx>
      <c:valAx>
        <c:axId val="2095525032"/>
        <c:scaling>
          <c:orientation val="minMax"/>
        </c:scaling>
        <c:delete val="0"/>
        <c:axPos val="l"/>
        <c:majorGridlines/>
        <c:numFmt formatCode="#,##0" sourceLinked="1"/>
        <c:majorTickMark val="none"/>
        <c:minorTickMark val="none"/>
        <c:tickLblPos val="nextTo"/>
        <c:crossAx val="2095522024"/>
        <c:crosses val="autoZero"/>
        <c:crossBetween val="between"/>
      </c:valAx>
    </c:plotArea>
    <c:legend>
      <c:legendPos val="r"/>
      <c:overlay val="0"/>
    </c:legend>
    <c:plotVisOnly val="1"/>
    <c:dispBlanksAs val="gap"/>
    <c:showDLblsOverMax val="0"/>
  </c:chart>
  <c:spPr>
    <a:ln>
      <a:noFill/>
    </a:ln>
  </c:spPr>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Sheet1!$I$2:$I$56</cx:f>
        <cx:lvl ptCount="55">
          <cx:pt idx="0">maryland</cx:pt>
          <cx:pt idx="1">purdue</cx:pt>
          <cx:pt idx="2">iowa</cx:pt>
          <cx:pt idx="3">mich state</cx:pt>
          <cx:pt idx="4">northwestern</cx:pt>
          <cx:pt idx="5">ohio state</cx:pt>
          <cx:pt idx="6">penn state</cx:pt>
          <cx:pt idx="7">indiana</cx:pt>
          <cx:pt idx="8">wisconsin</cx:pt>
          <cx:pt idx="9">minnesota</cx:pt>
          <cx:pt idx="10">illinois</cx:pt>
          <cx:pt idx="11">michigan</cx:pt>
          <cx:pt idx="12">california</cx:pt>
          <cx:pt idx="13">penn </cx:pt>
          <cx:pt idx="14">emory</cx:pt>
          <cx:pt idx="15">duke</cx:pt>
          <cx:pt idx="16">yale</cx:pt>
          <cx:pt idx="17">columbia</cx:pt>
          <cx:pt idx="18">chicago</cx:pt>
          <cx:pt idx="19">princeton</cx:pt>
          <cx:pt idx="20">cornell</cx:pt>
          <cx:pt idx="21">harvard</cx:pt>
          <cx:pt idx="22">haverford</cx:pt>
          <cx:pt idx="23">brooklynmuseum</cx:pt>
          <cx:pt idx="24">ht_private</cx:pt>
          <cx:pt idx="25">notred dame</cx:pt>
          <cx:pt idx="26">udel</cx:pt>
          <cx:pt idx="27">knowledgeunlatched</cx:pt>
          <cx:pt idx="28">usupress</cx:pt>
          <cx:pt idx="29">queensland</cx:pt>
          <cx:pt idx="30">clarkart</cx:pt>
          <cx:pt idx="31">miami</cx:pt>
          <cx:pt idx="32">arizona state</cx:pt>
          <cx:pt idx="33">amer unv beirut</cx:pt>
          <cx:pt idx="34">washington</cx:pt>
          <cx:pt idx="35">mcgill</cx:pt>
          <cx:pt idx="36">tufts</cx:pt>
          <cx:pt idx="37">wake forest</cx:pt>
          <cx:pt idx="38">missouri</cx:pt>
          <cx:pt idx="39">nc state</cx:pt>
          <cx:pt idx="40">uconn</cx:pt>
          <cx:pt idx="41">british cola</cx:pt>
          <cx:pt idx="42">tex a&amp;m</cx:pt>
          <cx:pt idx="43">florida</cx:pt>
          <cx:pt idx="44">umass</cx:pt>
          <cx:pt idx="45">unc</cx:pt>
          <cx:pt idx="46">getty</cx:pt>
          <cx:pt idx="47">trail</cx:pt>
          <cx:pt idx="48">alberta</cx:pt>
          <cx:pt idx="49">keio</cx:pt>
          <cx:pt idx="50">lib cong</cx:pt>
          <cx:pt idx="51">madrid</cx:pt>
          <cx:pt idx="52">nypl</cx:pt>
          <cx:pt idx="53">texas</cx:pt>
          <cx:pt idx="54">virginia</cx:pt>
        </cx:lvl>
      </cx:strDim>
      <cx:numDim type="size">
        <cx:f>Sheet1!$J$2:$J$56</cx:f>
        <cx:lvl ptCount="55" formatCode="General">
          <cx:pt idx="0">1174</cx:pt>
          <cx:pt idx="1">47513</cx:pt>
          <cx:pt idx="2">62958</cx:pt>
          <cx:pt idx="3">82492</cx:pt>
          <cx:pt idx="4">206434</cx:pt>
          <cx:pt idx="5">326443</cx:pt>
          <cx:pt idx="6">427496</cx:pt>
          <cx:pt idx="7">549156</cx:pt>
          <cx:pt idx="8">571950</cx:pt>
          <cx:pt idx="9">619608</cx:pt>
          <cx:pt idx="10">841846</cx:pt>
          <cx:pt idx="11">4854049</cx:pt>
          <cx:pt idx="12">4487939</cx:pt>
          <cx:pt idx="13">281</cx:pt>
          <cx:pt idx="14">2000</cx:pt>
          <cx:pt idx="15">15150</cx:pt>
          <cx:pt idx="16">26003</cx:pt>
          <cx:pt idx="17">128110</cx:pt>
          <cx:pt idx="18">134241</cx:pt>
          <cx:pt idx="19">256634</cx:pt>
          <cx:pt idx="20">598625</cx:pt>
          <cx:pt idx="21">847058</cx:pt>
          <cx:pt idx="22">1</cx:pt>
          <cx:pt idx="23">2</cx:pt>
          <cx:pt idx="24">3</cx:pt>
          <cx:pt idx="25">88</cx:pt>
          <cx:pt idx="26">88</cx:pt>
          <cx:pt idx="27">102</cx:pt>
          <cx:pt idx="28">166</cx:pt>
          <cx:pt idx="29">187</cx:pt>
          <cx:pt idx="30">358</cx:pt>
          <cx:pt idx="31">441</cx:pt>
          <cx:pt idx="32">476</cx:pt>
          <cx:pt idx="33">790</cx:pt>
          <cx:pt idx="34">929</cx:pt>
          <cx:pt idx="35">1410</cx:pt>
          <cx:pt idx="36">1503</cx:pt>
          <cx:pt idx="37">1551</cx:pt>
          <cx:pt idx="38">1942</cx:pt>
          <cx:pt idx="39">3196</cx:pt>
          <cx:pt idx="40">4637</cx:pt>
          <cx:pt idx="41">7072</cx:pt>
          <cx:pt idx="42">7538</cx:pt>
          <cx:pt idx="43">12570</cx:pt>
          <cx:pt idx="44">15787</cx:pt>
          <cx:pt idx="45">34118</cx:pt>
          <cx:pt idx="46">54575</cx:pt>
          <cx:pt idx="47">56051</cx:pt>
          <cx:pt idx="48">76114</cx:pt>
          <cx:pt idx="49">93382</cx:pt>
          <cx:pt idx="50">108892</cx:pt>
          <cx:pt idx="51">121109</cx:pt>
          <cx:pt idx="52">340352</cx:pt>
          <cx:pt idx="53">472624</cx:pt>
          <cx:pt idx="54">604098</cx:pt>
        </cx:lvl>
      </cx:numDim>
    </cx:data>
  </cx:chartData>
  <cx:chart>
    <cx:title pos="t" align="ctr" overlay="0">
      <cx:tx>
        <cx:txData>
          <cx:v>Deposited Volumes in HathiTrust (November 2019)</cx:v>
        </cx:txData>
      </cx:tx>
      <cx:txPr>
        <a:bodyPr spcFirstLastPara="1" vertOverflow="ellipsis" horzOverflow="overflow" wrap="square" lIns="0" tIns="0" rIns="0" bIns="0" anchor="ctr" anchorCtr="1"/>
        <a:lstStyle/>
        <a:p>
          <a:pPr algn="ctr" rtl="0">
            <a:defRPr sz="2000" b="1">
              <a:solidFill>
                <a:schemeClr val="tx1"/>
              </a:solidFill>
            </a:defRPr>
          </a:pPr>
          <a:r>
            <a:rPr lang="en-US" sz="2000" b="1" i="0" u="none" strike="noStrike" baseline="0" dirty="0">
              <a:solidFill>
                <a:schemeClr val="tx1"/>
              </a:solidFill>
              <a:latin typeface="Calibri" panose="020F0502020204030204"/>
            </a:rPr>
            <a:t>Deposited Volumes in HathiTrust (November 2019)</a:t>
          </a:r>
        </a:p>
      </cx:txPr>
    </cx:title>
    <cx:plotArea>
      <cx:plotAreaRegion>
        <cx:series layoutId="treemap" uniqueId="{A793D570-1612-9648-8EE1-91893ABBE7C7}">
          <cx:dataLabels pos="inEnd">
            <cx:txPr>
              <a:bodyPr spcFirstLastPara="1" vertOverflow="ellipsis" horzOverflow="overflow" wrap="square" lIns="0" tIns="0" rIns="0" bIns="0" anchor="ctr" anchorCtr="1"/>
              <a:lstStyle/>
              <a:p>
                <a:pPr algn="ctr" rtl="0">
                  <a:defRPr sz="1200" b="1">
                    <a:solidFill>
                      <a:schemeClr val="bg1"/>
                    </a:solidFill>
                  </a:defRPr>
                </a:pPr>
                <a:endParaRPr lang="en-US" sz="1200" b="1" i="0" u="none" strike="noStrike" baseline="0">
                  <a:solidFill>
                    <a:schemeClr val="bg1"/>
                  </a:solidFill>
                  <a:latin typeface="Arial"/>
                </a:endParaRPr>
              </a:p>
            </cx:txPr>
          </cx:dataLabels>
          <cx:dataId val="0"/>
          <cx:layoutPr>
            <cx:parentLabelLayout val="overlapping"/>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'VOLUME DEPOSITS'!$I$15:$I$23</cx:f>
        <cx:lvl ptCount="9">
          <cx:pt idx="0">penn </cx:pt>
          <cx:pt idx="1">duke</cx:pt>
          <cx:pt idx="2">yale</cx:pt>
          <cx:pt idx="3">columbia</cx:pt>
          <cx:pt idx="4">chicago</cx:pt>
          <cx:pt idx="5">princeton</cx:pt>
          <cx:pt idx="6">cornell</cx:pt>
          <cx:pt idx="7">harvard</cx:pt>
          <cx:pt idx="8">haverford</cx:pt>
        </cx:lvl>
      </cx:strDim>
      <cx:numDim type="size">
        <cx:f>'VOLUME DEPOSITS'!$J$15:$J$23</cx:f>
        <cx:lvl ptCount="9" formatCode="General">
          <cx:pt idx="0">281</cx:pt>
          <cx:pt idx="1">15150</cx:pt>
          <cx:pt idx="2">26003</cx:pt>
          <cx:pt idx="3">128110</cx:pt>
          <cx:pt idx="4">134241</cx:pt>
          <cx:pt idx="5">256634</cx:pt>
          <cx:pt idx="6">598625</cx:pt>
          <cx:pt idx="7">847058</cx:pt>
          <cx:pt idx="8">1</cx:pt>
        </cx:lvl>
      </cx:numDim>
    </cx:data>
  </cx:chartData>
  <cx:chart>
    <cx:title pos="t" align="ctr" overlay="0">
      <cx:tx>
        <cx:txData>
          <cx:v>Ivy Plus Deposits in HathiTrust (November 2019)</cx:v>
        </cx:txData>
      </cx:tx>
      <cx:txPr>
        <a:bodyPr rot="0" spcFirstLastPara="1" vertOverflow="ellipsis" vert="horz" wrap="square" lIns="38100" tIns="19050" rIns="38100" bIns="19050" anchor="ctr" anchorCtr="1" compatLnSpc="0"/>
        <a:lstStyle/>
        <a:p>
          <a:pPr algn="ctr" rtl="0">
            <a:defRPr sz="2000" b="1" i="0" u="none" strike="noStrike" kern="1200" spc="0" baseline="0">
              <a:solidFill>
                <a:sysClr val="windowText" lastClr="000000">
                  <a:lumMod val="65000"/>
                  <a:lumOff val="35000"/>
                </a:sysClr>
              </a:solidFill>
              <a:latin typeface="+mn-lt"/>
              <a:ea typeface="+mn-ea"/>
              <a:cs typeface="+mn-cs"/>
            </a:defRPr>
          </a:pPr>
          <a:r>
            <a:rPr kumimoji="0" lang="en-US" sz="2000" b="1"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Ivy Plus Deposits in HathiTrust (November 2019)</a:t>
          </a:r>
        </a:p>
      </cx:txPr>
    </cx:title>
    <cx:plotArea>
      <cx:plotAreaRegion>
        <cx:series layoutId="treemap" uniqueId="{A7B69FB7-8135-DB43-B099-5DE14D00E1E1}">
          <cx:dataLabels>
            <cx:txPr>
              <a:bodyPr spcFirstLastPara="1" vertOverflow="ellipsis" horzOverflow="overflow" wrap="square" lIns="0" tIns="0" rIns="0" bIns="0" anchor="ctr" anchorCtr="1"/>
              <a:lstStyle/>
              <a:p>
                <a:pPr algn="ctr" rtl="0">
                  <a:defRPr sz="1200" b="1">
                    <a:solidFill>
                      <a:schemeClr val="bg1"/>
                    </a:solidFill>
                  </a:defRPr>
                </a:pPr>
                <a:endParaRPr lang="en-US" sz="1200" b="1" i="0" u="none" strike="noStrike" kern="1200" baseline="0">
                  <a:solidFill>
                    <a:schemeClr val="bg1"/>
                  </a:solidFill>
                  <a:latin typeface="Arial"/>
                </a:endParaRPr>
              </a:p>
            </cx:txPr>
          </cx:dataLabels>
          <cx:dataId val="0"/>
          <cx:layoutPr/>
        </cx:series>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Sheet3!$A$2:$A$4</cx:f>
        <cx:lvl ptCount="3">
          <cx:pt idx="0">Google </cx:pt>
          <cx:pt idx="1">Internet Archive</cx:pt>
          <cx:pt idx="2">Member Digitized</cx:pt>
        </cx:lvl>
      </cx:strDim>
      <cx:numDim type="size">
        <cx:f>Sheet3!$G$2:$G$4</cx:f>
        <cx:lvl ptCount="3" formatCode="0.00%">
          <cx:pt idx="0">0.94820000000000004</cx:pt>
          <cx:pt idx="1">0.035299999999999998</cx:pt>
          <cx:pt idx="2">0.0166</cx:pt>
        </cx:lvl>
      </cx:numDim>
    </cx:data>
  </cx:chartData>
  <cx:chart>
    <cx:title pos="t" align="ctr" overlay="0">
      <cx:tx>
        <cx:txData>
          <cx:v>Digitization Sources for HathiTrust Collection</cx:v>
        </cx:txData>
      </cx:tx>
      <cx:txPr>
        <a:bodyPr rot="0" spcFirstLastPara="1" vertOverflow="ellipsis" vert="horz" wrap="square" lIns="38100" tIns="19050" rIns="38100" bIns="19050" anchor="ctr" anchorCtr="1" compatLnSpc="0"/>
        <a:lstStyle/>
        <a:p>
          <a:pPr algn="ctr" rtl="0">
            <a:defRPr sz="3200" b="0" i="0" u="none" strike="noStrike" kern="1200" spc="0" baseline="0">
              <a:solidFill>
                <a:sysClr val="windowText" lastClr="000000">
                  <a:lumMod val="65000"/>
                  <a:lumOff val="35000"/>
                </a:sysClr>
              </a:solidFill>
              <a:latin typeface="+mn-lt"/>
              <a:ea typeface="+mn-ea"/>
              <a:cs typeface="+mn-cs"/>
            </a:defRPr>
          </a:pPr>
          <a:r>
            <a:rPr kumimoji="0" lang="en-US" sz="3200" b="1" i="0" u="none" strike="noStrike" kern="1200" cap="none" spc="0" normalizeH="0" baseline="0" noProof="0" dirty="0">
              <a:ln>
                <a:noFill/>
              </a:ln>
              <a:solidFill>
                <a:schemeClr val="tx1"/>
              </a:solidFill>
              <a:effectLst/>
              <a:uLnTx/>
              <a:uFillTx/>
              <a:latin typeface="Calibri"/>
            </a:rPr>
            <a:t>Digitization Sources for HathiTrust Collection</a:t>
          </a:r>
        </a:p>
      </cx:txPr>
    </cx:title>
    <cx:plotArea>
      <cx:plotAreaRegion>
        <cx:series layoutId="treemap" uniqueId="{027F01C1-1430-1941-B4A5-A43012B90C86}">
          <cx:tx>
            <cx:txData>
              <cx:f>Sheet3!$G$1</cx:f>
              <cx:v>Percentage</cx:v>
            </cx:txData>
          </cx:tx>
          <cx:dataId val="0"/>
          <cx:layoutPr>
            <cx:parentLabelLayout val="banner"/>
          </cx:layoutPr>
        </cx:series>
      </cx:plotAreaRegion>
    </cx:plotArea>
    <cx:legend pos="b" align="ctr" overlay="0">
      <cx:txPr>
        <a:bodyPr spcFirstLastPara="1" vertOverflow="ellipsis" horzOverflow="overflow" wrap="square" lIns="0" tIns="0" rIns="0" bIns="0" anchor="ctr" anchorCtr="1"/>
        <a:lstStyle/>
        <a:p>
          <a:pPr algn="ctr" rtl="0">
            <a:defRPr sz="2400" b="1"/>
          </a:pPr>
          <a:endParaRPr lang="en-US" sz="2400" b="1" i="0" u="none" strike="noStrike" baseline="0">
            <a:solidFill>
              <a:prstClr val="black">
                <a:lumMod val="65000"/>
                <a:lumOff val="35000"/>
              </a:prstClr>
            </a:solidFill>
            <a:latin typeface="Calibri"/>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413">
  <cs:axisTitle>
    <cs:lnRef idx="0"/>
    <cs:fillRef idx="0"/>
    <cs:effectRef idx="0"/>
    <cs:fontRef idx="minor">
      <a:schemeClr val="tx2"/>
    </cs:fontRef>
    <cs:spPr>
      <a:solidFill>
        <a:schemeClr val="bg1">
          <a:lumMod val="65000"/>
        </a:schemeClr>
      </a:solidFill>
      <a:ln>
        <a:solidFill>
          <a:schemeClr val="bg1"/>
        </a:solidFill>
      </a:ln>
    </cs:spPr>
    <cs:defRPr sz="1197"/>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cs:chartArea>
  <cs:dataLabel>
    <cs:lnRef idx="0"/>
    <cs:fillRef idx="0"/>
    <cs:effectRef idx="0"/>
    <cs:fontRef idx="minor">
      <a:schemeClr val="lt1"/>
    </cs:fontRef>
    <cs:defRPr sz="1197"/>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2"/>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bg1"/>
        </a:solidFill>
      </a:ln>
    </cs:spPr>
  </cs:dataPoint>
  <cs:dataPoint3D>
    <cs:lnRef idx="0"/>
    <cs:fillRef idx="0">
      <cs:styleClr val="auto"/>
    </cs:fillRef>
    <cs:effectRef idx="0"/>
    <cs:fontRef idx="minor">
      <a:schemeClr val="tx2"/>
    </cs:fontRef>
    <cs:spPr>
      <a:solidFill>
        <a:schemeClr val="phClr"/>
      </a:solidFill>
    </cs:spPr>
  </cs:dataPoint3D>
  <cs:dataPointLine>
    <cs:lnRef idx="0">
      <cs:styleClr val="auto"/>
    </cs:lnRef>
    <cs:fillRef idx="0"/>
    <cs:effectRef idx="0"/>
    <cs:fontRef idx="minor">
      <a:schemeClr val="tx2"/>
    </cs:fontRef>
    <cs:spPr>
      <a:ln w="28575" cap="rnd">
        <a:solidFill>
          <a:schemeClr val="phClr"/>
        </a:solidFill>
        <a:round/>
      </a:ln>
    </cs:spPr>
  </cs:dataPointLine>
  <cs:dataPointMarker>
    <cs:lnRef idx="0"/>
    <cs:fillRef idx="0">
      <cs:styleClr val="auto"/>
    </cs:fillRef>
    <cs:effectRef idx="0"/>
    <cs:fontRef idx="minor">
      <a:schemeClr val="tx2"/>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2"/>
    </cs:fontRef>
    <cs:spPr>
      <a:ln w="2857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2"/>
    </cs:fontRef>
    <cs:defRPr sz="1197"/>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cs:seriesAxis>
  <cs:seriesLine>
    <cs:lnRef idx="0"/>
    <cs:fillRef idx="0"/>
    <cs:effectRef idx="0"/>
    <cs:fontRef idx="minor">
      <a:schemeClr val="tx2"/>
    </cs:fontRef>
    <cs:spPr>
      <a:ln w="9525" cap="flat">
        <a:solidFill>
          <a:srgbClr val="D9D9D9"/>
        </a:solidFill>
        <a:round/>
      </a:ln>
    </cs:spPr>
  </cs:seriesLine>
  <cs:title>
    <cs:lnRef idx="0"/>
    <cs:fillRef idx="0"/>
    <cs:effectRef idx="0"/>
    <cs:fontRef idx="minor">
      <a:schemeClr val="tx2"/>
    </cs:fontRef>
    <cs:defRPr sz="2128" b="1"/>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10-26T20:01:17.314" idx="2">
    <p:pos x="6000" y="0"/>
    <p:text>what is negative number for  IC/Limited in1910-1919</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7-10-26T20:01:17.314" idx="2">
    <p:pos x="6000" y="0"/>
    <p:text>what is negative number for  IC/Limited in1910-1919</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theartofgooglebooks.tumblr.com/"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t.umblr.com/redirect?z=http://books.google.com/books?id%3DIW4lAAAAYAAJ%26dq%3Dillustrated%26pg%3DPA104-IA1#v%3Dtwopage%26q%26f%3Dfalse&amp;t=YjJiMjRmZjlkZmM5M2ViZjk3NDBmOWRlYmNiYTI2MWVkZWRhMmY2NCxJR2JmN1V0Yw%3D%3D&amp;b=t:U_RL-CyvlyS6UuSjlNsHMw&amp;p=http://theartofgooglebooks.tumblr.com/post/20522875324/but-as-i-scrolled-down-on-the-page-in-one-page&amp;m=1" TargetMode="External"/><Relationship Id="rId5" Type="http://schemas.openxmlformats.org/officeDocument/2006/relationships/hyperlink" Target="https://t.umblr.com/redirect?z=http://books.google.com/books?id%3DA2AAAAAAMAAJ%26dq%3Delf%26pg%3DPA245#v%3Donepage%26q%26f%3Dfalse&amp;t=MTA3NGUwYTJhNGNiZjQ3YzQzOTZmMTIwNzg5YzFlMDhjOThiZTQzMyxLVEp5OThuYQ%3D%3D&amp;b=t:U_RL-CyvlyS6UuSjlNsHMw&amp;p=http://theartofgooglebooks.tumblr.com/post/36792449133/employees-hand-seems-to-reach-for-the-mermaids-in&amp;m=1" TargetMode="External"/><Relationship Id="rId4" Type="http://schemas.openxmlformats.org/officeDocument/2006/relationships/hyperlink" Target="https://t.umblr.com/redirect?z=http://books.google.com/books?id%3DpC9VAAAAMAAJ%26dq%3DA%20Treatise%20on%20Concrete,%20Plain%20and%20Reinforced%26pg%3DPA521#v%3Donepage%26q%26f%3Dfalse&amp;t=NmYwMWU3MmZkZDlhZTc5MDE3ODVhZjg1MTcwMzRkZWZjYjk4OTAzNixNSFI5cjJWcg%3D%3D&amp;b=t:U_RL-CyvlyS6UuSjlNsHMw&amp;p=http://theartofgooglebooks.tumblr.com/post/37405542594/employee-holds-together-a-torn-page-already-a&amp;m=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dl.handle.net/2027/hvd.3204405"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hdl.handle.net/2027/hvd.hl4p9r" TargetMode="External"/><Relationship Id="rId4" Type="http://schemas.openxmlformats.org/officeDocument/2006/relationships/hyperlink" Target="https://hdl.handle.net/2027/hvd.32044024335481"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dlp.gov/requirements-guidance/collections-and-databases/1443-essential-titl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t.umblr.com/redirect?z=https://books.google.com/books?id%3DnocEAAAAQAAJ%26dq%3Dpractical%26pg%3DPA347#v%3Donepage%26q%26f%3Dfalse&amp;t=YjZkZjY3N2YxMDQ1NTljYmIwZWQzY2MyYmJhMzJkYTQ4ZDIxZjZmYiw3dGkyMnFLSg%3D%3D&amp;b=t:U_RL-CyvlyS6UuSjlNsHMw&amp;p=http://theartofgooglebooks.tumblr.com/post/154811254530/distorted-table-of-latitudes-and-longitudes-from&amp;m=1"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books.google.com/books?id=nocEAAAAQAAJ&amp;dq=practical&amp;pg=PA345#v=onepage&amp;q&amp;f=fals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APPRECIATIVE AND THANKFUL NOISES</a:t>
            </a:r>
            <a:endParaRPr dirty="0"/>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[17] Contributed Effort</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ARE OTHER WAYS THAT MEMBERS CAN CONTRIBUTE EFFORT, TIME, LABOR </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User Support Working Group</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Front line of public individual support</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Triage and respond to 4,000 email inquiries each year.</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Most of these come from individuals and most from non-members</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We learn a lot from these inquiries, help us find ways to improve services</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How do we manage to do that:</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28 individuals from 22 members.</a:t>
            </a:r>
            <a:endParaRPr lang="en-US" sz="105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51 individuals from 35 members since 2011</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Spend some days per year being the front line</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Many questions referred to staff</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Distributed Copyright Review</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Copyright status is ambiguous for many items in the collection</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Copyright term varies nation to nation</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Distributed Copyright Review is a program that allows us to look at individual volumes, and research their copyright status, and make a determination about whether or not it is in copyright, and thus whether or not it will be open to the public for reading.   </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Ten years of work</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700,000 reviews resulting in over 375,000 public domain items.</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50 individuals from 31 members, spending about 3-6 hours of work time per week.</a:t>
            </a:r>
            <a:endParaRPr lang="en-US" sz="105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~25 reviews per hour.</a:t>
            </a:r>
            <a:endParaRPr lang="en-US" sz="1050" kern="1200" dirty="0">
              <a:solidFill>
                <a:schemeClr val="tx1"/>
              </a:solidFill>
              <a:effectLst/>
              <a:latin typeface="+mn-lt"/>
              <a:ea typeface="+mn-ea"/>
              <a:cs typeface="+mn-cs"/>
            </a:endParaRPr>
          </a:p>
          <a:p>
            <a:pPr lvl="4"/>
            <a:r>
              <a:rPr lang="en-US" sz="1200" kern="1200" dirty="0">
                <a:solidFill>
                  <a:schemeClr val="tx1"/>
                </a:solidFill>
                <a:effectLst/>
                <a:latin typeface="+mn-lt"/>
                <a:ea typeface="+mn-ea"/>
                <a:cs typeface="+mn-cs"/>
              </a:rPr>
              <a:t>150+ persons from over 45 members since 2008</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Shared Print Program</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Problem:  large amounts of duplication across hundreds of libraries in North America;</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Digitization creates an opportunity for libraries to make more rational collection decisions.</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OCLC has published a number of excellent reports about the opportunities and needs for large scale, continental collection management. </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49 libraries participate (so far) in our shared print programs, </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Committed to retain for 25 years </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16.1 million volumes retained in print</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Corresponding to 4.8 million book titles in HathiTrust. </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Plans to continue with this. </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Impacts are not just retention and efficiency, but improving our knowledge of the collective collection and using that help ensure long term preservation of the print record. </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B98EA1-80BE-FF4E-90DE-5B3AC7EC8409}" type="slidenum">
              <a:rPr lang="en-US" smtClean="0"/>
              <a:t>11</a:t>
            </a:fld>
            <a:endParaRPr lang="en-US"/>
          </a:p>
        </p:txBody>
      </p:sp>
    </p:spTree>
    <p:extLst>
      <p:ext uri="{BB962C8B-B14F-4D97-AF65-F5344CB8AC3E}">
        <p14:creationId xmlns:p14="http://schemas.microsoft.com/office/powerpoint/2010/main" val="253309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lvl="0"/>
            <a:r>
              <a:rPr lang="en-US" sz="1200" b="1" kern="1200" dirty="0">
                <a:solidFill>
                  <a:schemeClr val="tx1"/>
                </a:solidFill>
                <a:effectLst/>
                <a:latin typeface="+mn-lt"/>
                <a:ea typeface="+mn-ea"/>
                <a:cs typeface="+mn-cs"/>
              </a:rPr>
              <a:t>[13] Expectations of members</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Our members expect a lot from HathiTrust</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But HathiTrust is only as strong as the members help it to be. </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We have few requirements of members, but we encourage more activity.</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Required:</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Fees</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Submission of metadata about the physical holdings of their collections</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Encouraged — </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Defined as Benefits of Membership</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These behaviors make the organization stronger. </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Trying to create options for members to contribute in ways that match the capacity (staffing, budget,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of the member. </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Participation</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Working groups, programs, services, etc.</a:t>
            </a:r>
            <a:endParaRPr lang="en-US" sz="105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Deposit</a:t>
            </a:r>
            <a:endParaRPr lang="en-US" sz="105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There are requirements for materials deposited</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B98EA1-80BE-FF4E-90DE-5B3AC7EC8409}" type="slidenum">
              <a:rPr lang="en-US" smtClean="0"/>
              <a:t>13</a:t>
            </a:fld>
            <a:endParaRPr lang="en-US"/>
          </a:p>
        </p:txBody>
      </p:sp>
    </p:spTree>
    <p:extLst>
      <p:ext uri="{BB962C8B-B14F-4D97-AF65-F5344CB8AC3E}">
        <p14:creationId xmlns:p14="http://schemas.microsoft.com/office/powerpoint/2010/main" val="3303555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8991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0BAB311B-BDAF-BB42-8768-5A1974F75D17}" type="slidenum">
              <a:rPr lang="en-US" smtClean="0"/>
              <a:t>16</a:t>
            </a:fld>
            <a:endParaRPr lang="en-US" dirty="0"/>
          </a:p>
        </p:txBody>
      </p:sp>
    </p:spTree>
    <p:extLst>
      <p:ext uri="{BB962C8B-B14F-4D97-AF65-F5344CB8AC3E}">
        <p14:creationId xmlns:p14="http://schemas.microsoft.com/office/powerpoint/2010/main" val="97781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548432233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548432233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And: the scanning technicians deserve the credit.   When we see their hands in a scan we may first think “human error” but these are the tangible traces we have of the thousands of people who have built these collections, page by page by billions of pages.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 SOURCES</a:t>
            </a:r>
            <a:endParaRPr dirty="0"/>
          </a:p>
          <a:p>
            <a:pPr marL="0" lvl="0" indent="0" algn="l" rtl="0">
              <a:spcBef>
                <a:spcPts val="0"/>
              </a:spcBef>
              <a:spcAft>
                <a:spcPts val="0"/>
              </a:spcAft>
              <a:buNone/>
            </a:pPr>
            <a:r>
              <a:rPr lang="en" dirty="0"/>
              <a:t>All via Art of Google Books website (</a:t>
            </a:r>
            <a:r>
              <a:rPr lang="en" u="sng" dirty="0">
                <a:solidFill>
                  <a:schemeClr val="hlink"/>
                </a:solidFill>
                <a:hlinkClick r:id="rId3"/>
              </a:rPr>
              <a:t>http://theartofgooglebooks.tumblr.com/</a:t>
            </a:r>
            <a:r>
              <a:rPr lang="en" dirty="0"/>
              <a:t>) Accessed October 25, 2018</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Left:  Cited as </a:t>
            </a:r>
            <a:r>
              <a:rPr lang="en" sz="1050" dirty="0">
                <a:solidFill>
                  <a:srgbClr val="333333"/>
                </a:solidFill>
                <a:highlight>
                  <a:srgbClr val="FFFFFF"/>
                </a:highlight>
                <a:latin typeface="Times New Roman"/>
                <a:ea typeface="Times New Roman"/>
                <a:cs typeface="Times New Roman"/>
                <a:sym typeface="Times New Roman"/>
              </a:rPr>
              <a:t>From p. 521 of </a:t>
            </a:r>
            <a:r>
              <a:rPr lang="en" sz="1050" i="1" u="sng" dirty="0">
                <a:solidFill>
                  <a:srgbClr val="555555"/>
                </a:solidFill>
                <a:highlight>
                  <a:srgbClr val="FFFFFF"/>
                </a:highlight>
                <a:latin typeface="Times New Roman"/>
                <a:ea typeface="Times New Roman"/>
                <a:cs typeface="Times New Roman"/>
                <a:sym typeface="Times New Roman"/>
                <a:hlinkClick r:id="rId4"/>
              </a:rPr>
              <a:t>A Treatise on Concrete, Plain and Reinforced: Materials, Construction and Design of Concrete and Reinforced Concrete</a:t>
            </a:r>
            <a:r>
              <a:rPr lang="en" sz="1050" dirty="0">
                <a:solidFill>
                  <a:srgbClr val="333333"/>
                </a:solidFill>
                <a:highlight>
                  <a:srgbClr val="FFFFFF"/>
                </a:highlight>
                <a:latin typeface="Times New Roman"/>
                <a:ea typeface="Times New Roman"/>
                <a:cs typeface="Times New Roman"/>
                <a:sym typeface="Times New Roman"/>
              </a:rPr>
              <a:t>, 2nd ed., by Fredrick W. Taylor and Sanford E. Thompson. Original from the University of Wisconsin - Madison. Digitized January 7, 2008.</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Center: Cited as </a:t>
            </a:r>
            <a:r>
              <a:rPr lang="en" sz="1050" dirty="0">
                <a:solidFill>
                  <a:srgbClr val="333333"/>
                </a:solidFill>
                <a:highlight>
                  <a:srgbClr val="FFFFFF"/>
                </a:highlight>
                <a:latin typeface="Times New Roman"/>
                <a:ea typeface="Times New Roman"/>
                <a:cs typeface="Times New Roman"/>
                <a:sym typeface="Times New Roman"/>
              </a:rPr>
              <a:t>From p. 245 of </a:t>
            </a:r>
            <a:r>
              <a:rPr lang="en" sz="1050" i="1" u="sng" dirty="0">
                <a:solidFill>
                  <a:srgbClr val="555555"/>
                </a:solidFill>
                <a:highlight>
                  <a:srgbClr val="FFFFFF"/>
                </a:highlight>
                <a:latin typeface="Times New Roman"/>
                <a:ea typeface="Times New Roman"/>
                <a:cs typeface="Times New Roman"/>
                <a:sym typeface="Times New Roman"/>
                <a:hlinkClick r:id="rId5"/>
              </a:rPr>
              <a:t>The Fairy Mythology: Illustrative of the Romance and Superstition of Various Countries</a:t>
            </a:r>
            <a:r>
              <a:rPr lang="en" sz="1050" dirty="0">
                <a:solidFill>
                  <a:srgbClr val="333333"/>
                </a:solidFill>
                <a:highlight>
                  <a:srgbClr val="FFFFFF"/>
                </a:highlight>
                <a:latin typeface="Times New Roman"/>
                <a:ea typeface="Times New Roman"/>
                <a:cs typeface="Times New Roman"/>
                <a:sym typeface="Times New Roman"/>
              </a:rPr>
              <a:t>, v. 1, by Thomas </a:t>
            </a:r>
            <a:r>
              <a:rPr lang="en" sz="1050" dirty="0" err="1">
                <a:solidFill>
                  <a:srgbClr val="333333"/>
                </a:solidFill>
                <a:highlight>
                  <a:srgbClr val="FFFFFF"/>
                </a:highlight>
                <a:latin typeface="Times New Roman"/>
                <a:ea typeface="Times New Roman"/>
                <a:cs typeface="Times New Roman"/>
                <a:sym typeface="Times New Roman"/>
              </a:rPr>
              <a:t>Keightley</a:t>
            </a:r>
            <a:r>
              <a:rPr lang="en" sz="1050" dirty="0">
                <a:solidFill>
                  <a:srgbClr val="333333"/>
                </a:solidFill>
                <a:highlight>
                  <a:srgbClr val="FFFFFF"/>
                </a:highlight>
                <a:latin typeface="Times New Roman"/>
                <a:ea typeface="Times New Roman"/>
                <a:cs typeface="Times New Roman"/>
                <a:sym typeface="Times New Roman"/>
              </a:rPr>
              <a:t> (1833). Original from the New York Public Library. Digitized June 20, 2006.</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Right:  Cited as </a:t>
            </a:r>
            <a:r>
              <a:rPr lang="en" sz="1050" dirty="0">
                <a:solidFill>
                  <a:srgbClr val="333333"/>
                </a:solidFill>
                <a:highlight>
                  <a:srgbClr val="FFFFFF"/>
                </a:highlight>
                <a:latin typeface="Times New Roman"/>
                <a:ea typeface="Times New Roman"/>
                <a:cs typeface="Times New Roman"/>
                <a:sym typeface="Times New Roman"/>
              </a:rPr>
              <a:t>From p. 104 of </a:t>
            </a:r>
            <a:r>
              <a:rPr lang="en" sz="1050" i="1" u="sng" dirty="0">
                <a:solidFill>
                  <a:srgbClr val="555555"/>
                </a:solidFill>
                <a:highlight>
                  <a:srgbClr val="FFFFFF"/>
                </a:highlight>
                <a:latin typeface="Times New Roman"/>
                <a:ea typeface="Times New Roman"/>
                <a:cs typeface="Times New Roman"/>
                <a:sym typeface="Times New Roman"/>
                <a:hlinkClick r:id="rId6"/>
              </a:rPr>
              <a:t>The American Medical Illustrated Dictionary</a:t>
            </a:r>
            <a:r>
              <a:rPr lang="en" sz="1050" dirty="0">
                <a:solidFill>
                  <a:srgbClr val="333333"/>
                </a:solidFill>
                <a:highlight>
                  <a:srgbClr val="FFFFFF"/>
                </a:highlight>
                <a:latin typeface="Times New Roman"/>
                <a:ea typeface="Times New Roman"/>
                <a:cs typeface="Times New Roman"/>
                <a:sym typeface="Times New Roman"/>
              </a:rPr>
              <a:t> by William Alexander Newman Dorland (1915). Original from Harvard University. Digitized May 30, 2008. </a:t>
            </a:r>
            <a:endParaRPr dirty="0"/>
          </a:p>
        </p:txBody>
      </p:sp>
    </p:spTree>
    <p:extLst>
      <p:ext uri="{BB962C8B-B14F-4D97-AF65-F5344CB8AC3E}">
        <p14:creationId xmlns:p14="http://schemas.microsoft.com/office/powerpoint/2010/main" val="3569587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7/1/2018</a:t>
            </a:r>
          </a:p>
        </p:txBody>
      </p:sp>
      <p:sp>
        <p:nvSpPr>
          <p:cNvPr id="4" name="Slide Number Placeholder 3"/>
          <p:cNvSpPr>
            <a:spLocks noGrp="1"/>
          </p:cNvSpPr>
          <p:nvPr>
            <p:ph type="sldNum" sz="quarter" idx="10"/>
          </p:nvPr>
        </p:nvSpPr>
        <p:spPr/>
        <p:txBody>
          <a:bodyPr/>
          <a:lstStyle/>
          <a:p>
            <a:fld id="{0BAB311B-BDAF-BB42-8768-5A1974F75D17}" type="slidenum">
              <a:rPr lang="en-US" smtClean="0"/>
              <a:t>18</a:t>
            </a:fld>
            <a:endParaRPr lang="en-US" dirty="0"/>
          </a:p>
        </p:txBody>
      </p:sp>
    </p:spTree>
    <p:extLst>
      <p:ext uri="{BB962C8B-B14F-4D97-AF65-F5344CB8AC3E}">
        <p14:creationId xmlns:p14="http://schemas.microsoft.com/office/powerpoint/2010/main" val="3360847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Updated 10/31/2017 This data changes very little over time and thus has not been updated recently. The most recent data on is always available at https://</a:t>
            </a:r>
            <a:r>
              <a:rPr lang="en-US" baseline="0" dirty="0" err="1"/>
              <a:t>www.hathitrust.org</a:t>
            </a:r>
            <a:r>
              <a:rPr lang="en-US" baseline="0" dirty="0"/>
              <a:t>/</a:t>
            </a:r>
            <a:r>
              <a:rPr lang="en-US" baseline="0" dirty="0" err="1"/>
              <a:t>statistics_visualizations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470123F7-0833-4BCC-9170-C7828B42CCC8}" type="slidenum">
              <a:rPr lang="en-US" smtClean="0"/>
              <a:t>19</a:t>
            </a:fld>
            <a:endParaRPr lang="en-US" dirty="0"/>
          </a:p>
        </p:txBody>
      </p:sp>
    </p:spTree>
    <p:extLst>
      <p:ext uri="{BB962C8B-B14F-4D97-AF65-F5344CB8AC3E}">
        <p14:creationId xmlns:p14="http://schemas.microsoft.com/office/powerpoint/2010/main" val="1956818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collection we hold is substantial – and it represents a large portion of what has been generated through mass book digitization programs – Google, IA, Microsoft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Largely representative of North American mass digitization, less so of Europe, Asia</a:t>
            </a:r>
            <a:endParaRPr dirty="0"/>
          </a:p>
        </p:txBody>
      </p:sp>
      <p:sp>
        <p:nvSpPr>
          <p:cNvPr id="208" name="Google Shape;20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822341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2174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Harvard deposits by rights status – almost entirely public domain worldwide or public domain in US.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41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Goal – help demystify HathiTrust – more than a digital library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digital library in service of focusing collective work for common good resources</a:t>
            </a:r>
          </a:p>
          <a:p>
            <a:pPr marL="0" lvl="0" indent="0" algn="l" rtl="0">
              <a:spcBef>
                <a:spcPts val="0"/>
              </a:spcBef>
              <a:spcAft>
                <a:spcPts val="0"/>
              </a:spcAft>
              <a:buNone/>
            </a:pPr>
            <a:endParaRPr lang="en-US" dirty="0"/>
          </a:p>
        </p:txBody>
      </p:sp>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7" name="Shape 20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red rectangle = roughly the same area shown on previous slide.</a:t>
            </a:r>
            <a:endParaRPr sz="1200" b="0" i="0" u="none" strike="noStrike" cap="none"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7189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recent data at  https://</a:t>
            </a:r>
            <a:r>
              <a:rPr lang="en-US" dirty="0" err="1"/>
              <a:t>www.hathitrust.org</a:t>
            </a:r>
            <a:r>
              <a:rPr lang="en-US" dirty="0"/>
              <a:t>/</a:t>
            </a:r>
            <a:r>
              <a:rPr lang="en-US" dirty="0" err="1"/>
              <a:t>visualizations_deposited_volumes_current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6353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Ivy Plus deposits, based on data at https://</a:t>
            </a:r>
            <a:r>
              <a:rPr lang="en-US" dirty="0" err="1"/>
              <a:t>www.hathitrust.org</a:t>
            </a:r>
            <a:r>
              <a:rPr lang="en-US" dirty="0"/>
              <a:t>/</a:t>
            </a:r>
            <a:r>
              <a:rPr lang="en-US" dirty="0" err="1"/>
              <a:t>visualizations_deposited_volumes_current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5300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Comparative wages, prices, and cost of living : (from the Sixteenth annual report of the Massachusetts Bureau of Statistics of Labor, for 1885) /by Carroll D. Wright.</a:t>
            </a:r>
            <a:r>
              <a:rPr lang="en-US" dirty="0"/>
              <a:t> </a:t>
            </a:r>
            <a:r>
              <a:rPr lang="en-US" sz="1200" b="0" i="0" u="sng" strike="noStrike" cap="none" dirty="0">
                <a:solidFill>
                  <a:schemeClr val="dk1"/>
                </a:solidFill>
                <a:effectLst/>
                <a:latin typeface="Calibri"/>
                <a:ea typeface="Calibri"/>
                <a:cs typeface="Calibri"/>
                <a:sym typeface="Calibri"/>
                <a:hlinkClick r:id="rId3"/>
              </a:rPr>
              <a:t>https://hdl.handle.net/2027/hvd.32044050806330</a:t>
            </a:r>
            <a:r>
              <a:rPr lang="en-US" dirty="0"/>
              <a:t>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Special report on immigration : accompanying information for immigrants relative to the prices and rentals of land, the staple products, facilities of access to market, cost of farm stock, kind of labor in demand in the western and southern states, etc., etc., to which are appended tables showing the average weekly wages paid in the several states and sections for factory, mechanical, and farm labor, the cost of provisions, groceries, dry goods, and house rent in the various manufacturing districts of the country, in the year 1869-'70 / by Edward Young, chief of the Bureau of Statistics.</a:t>
            </a:r>
            <a:r>
              <a:rPr lang="en-US" dirty="0"/>
              <a:t> </a:t>
            </a:r>
            <a:r>
              <a:rPr lang="en-US" sz="1200" b="0" i="0" u="sng" strike="noStrike" cap="none" dirty="0">
                <a:solidFill>
                  <a:schemeClr val="dk1"/>
                </a:solidFill>
                <a:effectLst/>
                <a:latin typeface="Calibri"/>
                <a:ea typeface="Calibri"/>
                <a:cs typeface="Calibri"/>
                <a:sym typeface="Calibri"/>
                <a:hlinkClick r:id="rId4"/>
              </a:rPr>
              <a:t>https://hdl.handle.net/2027/hvd.32044024335481</a:t>
            </a:r>
            <a:r>
              <a:rPr lang="en-US" dirty="0"/>
              <a:t> </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Report on the statistics of wages in manufacturing industries : with supplementary reports on the average retail prices of necessaries of life, and on trades societies, and strikes and lockouts / by Jos. D. Weeks.</a:t>
            </a:r>
            <a:r>
              <a:rPr lang="en-US" dirty="0"/>
              <a:t> </a:t>
            </a:r>
            <a:r>
              <a:rPr lang="en-US" sz="1200" b="0" i="0" u="sng" strike="noStrike" cap="none" dirty="0">
                <a:solidFill>
                  <a:schemeClr val="dk1"/>
                </a:solidFill>
                <a:effectLst/>
                <a:latin typeface="Calibri"/>
                <a:ea typeface="Calibri"/>
                <a:cs typeface="Calibri"/>
                <a:sym typeface="Calibri"/>
                <a:hlinkClick r:id="rId5"/>
              </a:rPr>
              <a:t>https://hdl.handle.net/2027/hvd.hl4p9r</a:t>
            </a:r>
            <a:r>
              <a:rPr lang="en-US"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1722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HT does not support collective work in the sense of an open source project like Fedora, </a:t>
            </a:r>
            <a:r>
              <a:rPr lang="en-US" dirty="0" err="1"/>
              <a:t>Dspace</a:t>
            </a:r>
            <a:r>
              <a:rPr lang="en-US" dirty="0"/>
              <a:t> or </a:t>
            </a:r>
            <a:r>
              <a:rPr lang="en-US" dirty="0" err="1"/>
              <a:t>Samvera</a:t>
            </a:r>
            <a:r>
              <a:rPr lang="en-US" dirty="0"/>
              <a:t>.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have actually focused more on centralizing infrastructure so that the collection is a focal point of coordinated work across membership/for membership</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Collection as an end in itself – yes</a:t>
            </a:r>
          </a:p>
          <a:p>
            <a:endParaRPr lang="en-US" dirty="0"/>
          </a:p>
          <a:p>
            <a:r>
              <a:rPr lang="en-US" dirty="0"/>
              <a:t>But more than that….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0854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5" name="Google Shape;1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9374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A8C38F5D-7BA5-3545-B9C3-B33E79CAAC31}" type="slidenum">
              <a:rPr lang="en-US" smtClean="0"/>
              <a:t>29</a:t>
            </a:fld>
            <a:endParaRPr lang="en-US" dirty="0"/>
          </a:p>
        </p:txBody>
      </p:sp>
      <p:sp>
        <p:nvSpPr>
          <p:cNvPr id="5" name="Notes Placeholder 4"/>
          <p:cNvSpPr>
            <a:spLocks noGrp="1"/>
          </p:cNvSpPr>
          <p:nvPr>
            <p:ph type="body" sz="quarter" idx="11"/>
          </p:nvPr>
        </p:nvSpPr>
        <p:spPr/>
        <p:txBody>
          <a:bodyPr/>
          <a:lstStyle/>
          <a:p>
            <a:r>
              <a:rPr lang="en-US" dirty="0"/>
              <a:t>Crown Copyright Materials: new project looking at materials that held/hold crown copyright in UK and other (former) commonwealth nations.  Small number of candidates, reviewers recruited from Canada and Australia</a:t>
            </a:r>
          </a:p>
        </p:txBody>
      </p:sp>
    </p:spTree>
    <p:extLst>
      <p:ext uri="{BB962C8B-B14F-4D97-AF65-F5344CB8AC3E}">
        <p14:creationId xmlns:p14="http://schemas.microsoft.com/office/powerpoint/2010/main" val="2196360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GAP analysis focusing on these agencies/sets:</a:t>
            </a:r>
          </a:p>
          <a:p>
            <a:endParaRPr lang="en-US" baseline="0" dirty="0"/>
          </a:p>
          <a:p>
            <a:pPr rtl="0"/>
            <a:r>
              <a:rPr lang="en-US" sz="900" b="1" i="0" kern="1200" dirty="0">
                <a:solidFill>
                  <a:schemeClr val="tx1"/>
                </a:solidFill>
                <a:effectLst/>
                <a:latin typeface="+mn-lt"/>
                <a:ea typeface="+mn-ea"/>
                <a:cs typeface="+mn-cs"/>
              </a:rPr>
              <a:t>Acquire comprehensive runs of </a:t>
            </a:r>
            <a:r>
              <a:rPr lang="en-US" sz="900" b="1" i="0" u="sng" kern="1200" dirty="0">
                <a:solidFill>
                  <a:schemeClr val="tx1"/>
                </a:solidFill>
                <a:effectLst/>
                <a:latin typeface="+mn-lt"/>
                <a:ea typeface="+mn-ea"/>
                <a:cs typeface="+mn-cs"/>
                <a:hlinkClick r:id="rId3"/>
              </a:rPr>
              <a:t>essential titles</a:t>
            </a:r>
            <a:r>
              <a:rPr lang="en-US" sz="900" b="1" i="0" kern="1200" dirty="0">
                <a:solidFill>
                  <a:schemeClr val="tx1"/>
                </a:solidFill>
                <a:effectLst/>
                <a:latin typeface="+mn-lt"/>
                <a:ea typeface="+mn-ea"/>
                <a:cs typeface="+mn-cs"/>
              </a:rPr>
              <a:t>:</a:t>
            </a:r>
          </a:p>
          <a:p>
            <a:r>
              <a:rPr lang="en-US" sz="900" b="0" i="0" kern="1200" dirty="0">
                <a:solidFill>
                  <a:schemeClr val="tx1"/>
                </a:solidFill>
                <a:effectLst/>
                <a:latin typeface="+mn-lt"/>
                <a:ea typeface="+mn-ea"/>
                <a:cs typeface="+mn-cs"/>
              </a:rPr>
              <a:t>Congressional Serial Set</a:t>
            </a:r>
          </a:p>
          <a:p>
            <a:r>
              <a:rPr lang="en-US" sz="900" b="0" i="0" kern="1200" dirty="0">
                <a:solidFill>
                  <a:schemeClr val="tx1"/>
                </a:solidFill>
                <a:effectLst/>
                <a:latin typeface="+mn-lt"/>
                <a:ea typeface="+mn-ea"/>
                <a:cs typeface="+mn-cs"/>
              </a:rPr>
              <a:t>Congressional Record [bound]</a:t>
            </a:r>
          </a:p>
          <a:p>
            <a:r>
              <a:rPr lang="en-US" sz="900" b="0" i="0" kern="1200" dirty="0">
                <a:solidFill>
                  <a:schemeClr val="tx1"/>
                </a:solidFill>
                <a:effectLst/>
                <a:latin typeface="+mn-lt"/>
                <a:ea typeface="+mn-ea"/>
                <a:cs typeface="+mn-cs"/>
              </a:rPr>
              <a:t>Statistical Abstract of the United States</a:t>
            </a:r>
          </a:p>
          <a:p>
            <a:r>
              <a:rPr lang="en-US" sz="900" b="0" i="0" kern="1200" dirty="0">
                <a:solidFill>
                  <a:schemeClr val="tx1"/>
                </a:solidFill>
                <a:effectLst/>
                <a:latin typeface="+mn-lt"/>
                <a:ea typeface="+mn-ea"/>
                <a:cs typeface="+mn-cs"/>
              </a:rPr>
              <a:t>Economic Report of the President</a:t>
            </a:r>
          </a:p>
          <a:p>
            <a:r>
              <a:rPr lang="en-US" sz="900" b="0" i="0" kern="1200" dirty="0">
                <a:solidFill>
                  <a:schemeClr val="tx1"/>
                </a:solidFill>
                <a:effectLst/>
                <a:latin typeface="+mn-lt"/>
                <a:ea typeface="+mn-ea"/>
                <a:cs typeface="+mn-cs"/>
              </a:rPr>
              <a:t>Foreign Relations of the United States</a:t>
            </a:r>
          </a:p>
          <a:p>
            <a:r>
              <a:rPr lang="en-US" sz="900" b="0" i="0" kern="1200" dirty="0">
                <a:solidFill>
                  <a:schemeClr val="tx1"/>
                </a:solidFill>
                <a:effectLst/>
                <a:latin typeface="+mn-lt"/>
                <a:ea typeface="+mn-ea"/>
                <a:cs typeface="+mn-cs"/>
              </a:rPr>
              <a:t>United States Reports</a:t>
            </a:r>
          </a:p>
          <a:p>
            <a:r>
              <a:rPr lang="en-US" sz="900" b="0" i="0" kern="1200" dirty="0">
                <a:solidFill>
                  <a:schemeClr val="tx1"/>
                </a:solidFill>
                <a:effectLst/>
                <a:latin typeface="+mn-lt"/>
                <a:ea typeface="+mn-ea"/>
                <a:cs typeface="+mn-cs"/>
              </a:rPr>
              <a:t>Large statistical yearbooks, such as Agricultural Statistics, etc.</a:t>
            </a:r>
          </a:p>
          <a:p>
            <a:r>
              <a:rPr lang="en-US" sz="900" b="0" i="0" kern="1200" dirty="0">
                <a:solidFill>
                  <a:schemeClr val="tx1"/>
                </a:solidFill>
                <a:effectLst/>
                <a:latin typeface="+mn-lt"/>
                <a:ea typeface="+mn-ea"/>
                <a:cs typeface="+mn-cs"/>
              </a:rPr>
              <a:t>Agency annual reports</a:t>
            </a:r>
          </a:p>
          <a:p>
            <a:r>
              <a:rPr lang="en-US" sz="900" b="0" i="0" kern="1200" dirty="0">
                <a:solidFill>
                  <a:schemeClr val="tx1"/>
                </a:solidFill>
                <a:effectLst/>
                <a:latin typeface="+mn-lt"/>
                <a:ea typeface="+mn-ea"/>
                <a:cs typeface="+mn-cs"/>
              </a:rPr>
              <a:t>All hearings</a:t>
            </a:r>
          </a:p>
          <a:p>
            <a:pPr rtl="0"/>
            <a:r>
              <a:rPr lang="en-US" sz="900" b="1" i="0" kern="1200" dirty="0">
                <a:solidFill>
                  <a:schemeClr val="tx1"/>
                </a:solidFill>
                <a:effectLst/>
                <a:latin typeface="+mn-lt"/>
                <a:ea typeface="+mn-ea"/>
                <a:cs typeface="+mn-cs"/>
              </a:rPr>
              <a:t>Acquire key agencies:</a:t>
            </a:r>
          </a:p>
          <a:p>
            <a:r>
              <a:rPr lang="en-US" sz="900" b="0" i="0" kern="1200" dirty="0">
                <a:solidFill>
                  <a:schemeClr val="tx1"/>
                </a:solidFill>
                <a:effectLst/>
                <a:latin typeface="+mn-lt"/>
                <a:ea typeface="+mn-ea"/>
                <a:cs typeface="+mn-cs"/>
              </a:rPr>
              <a:t>EPA</a:t>
            </a:r>
          </a:p>
          <a:p>
            <a:r>
              <a:rPr lang="en-US" sz="900" b="0" i="0" kern="1200" dirty="0">
                <a:solidFill>
                  <a:schemeClr val="tx1"/>
                </a:solidFill>
                <a:effectLst/>
                <a:latin typeface="+mn-lt"/>
                <a:ea typeface="+mn-ea"/>
                <a:cs typeface="+mn-cs"/>
              </a:rPr>
              <a:t>NOAA</a:t>
            </a:r>
          </a:p>
          <a:p>
            <a:r>
              <a:rPr lang="en-US" sz="900" b="0" i="0" kern="1200" dirty="0">
                <a:solidFill>
                  <a:schemeClr val="tx1"/>
                </a:solidFill>
                <a:effectLst/>
                <a:latin typeface="+mn-lt"/>
                <a:ea typeface="+mn-ea"/>
                <a:cs typeface="+mn-cs"/>
              </a:rPr>
              <a:t>NASA</a:t>
            </a:r>
          </a:p>
          <a:p>
            <a:r>
              <a:rPr lang="en-US" sz="900" b="0" i="0" kern="1200" dirty="0">
                <a:solidFill>
                  <a:schemeClr val="tx1"/>
                </a:solidFill>
                <a:effectLst/>
                <a:latin typeface="+mn-lt"/>
                <a:ea typeface="+mn-ea"/>
                <a:cs typeface="+mn-cs"/>
              </a:rPr>
              <a:t>Central Intelligence Agency</a:t>
            </a:r>
          </a:p>
          <a:p>
            <a:r>
              <a:rPr lang="en-US" sz="900" b="0" i="0" kern="1200" dirty="0">
                <a:solidFill>
                  <a:schemeClr val="tx1"/>
                </a:solidFill>
                <a:effectLst/>
                <a:latin typeface="+mn-lt"/>
                <a:ea typeface="+mn-ea"/>
                <a:cs typeface="+mn-cs"/>
              </a:rPr>
              <a:t>Bureau of Indian Affairs</a:t>
            </a:r>
          </a:p>
          <a:p>
            <a:pPr rtl="0"/>
            <a:r>
              <a:rPr lang="en-US" sz="900" b="1" i="0" kern="1200" dirty="0">
                <a:solidFill>
                  <a:schemeClr val="tx1"/>
                </a:solidFill>
                <a:effectLst/>
                <a:latin typeface="+mn-lt"/>
                <a:ea typeface="+mn-ea"/>
                <a:cs typeface="+mn-cs"/>
              </a:rPr>
              <a:t>Acquire agencies within:</a:t>
            </a:r>
          </a:p>
          <a:p>
            <a:r>
              <a:rPr lang="en-US" sz="900" b="0" i="0" kern="1200" dirty="0">
                <a:solidFill>
                  <a:schemeClr val="tx1"/>
                </a:solidFill>
                <a:effectLst/>
                <a:latin typeface="+mn-lt"/>
                <a:ea typeface="+mn-ea"/>
                <a:cs typeface="+mn-cs"/>
              </a:rPr>
              <a:t>Department of Transportation</a:t>
            </a:r>
          </a:p>
          <a:p>
            <a:r>
              <a:rPr lang="en-US" sz="900" b="0" i="0" kern="1200" dirty="0">
                <a:solidFill>
                  <a:schemeClr val="tx1"/>
                </a:solidFill>
                <a:effectLst/>
                <a:latin typeface="+mn-lt"/>
                <a:ea typeface="+mn-ea"/>
                <a:cs typeface="+mn-cs"/>
              </a:rPr>
              <a:t>Department of the Interior</a:t>
            </a:r>
          </a:p>
          <a:p>
            <a:r>
              <a:rPr lang="en-US" sz="900" b="0" i="0" kern="1200" dirty="0">
                <a:solidFill>
                  <a:schemeClr val="tx1"/>
                </a:solidFill>
                <a:effectLst/>
                <a:latin typeface="+mn-lt"/>
                <a:ea typeface="+mn-ea"/>
                <a:cs typeface="+mn-cs"/>
              </a:rPr>
              <a:t>Department of Agriculture</a:t>
            </a:r>
          </a:p>
          <a:p>
            <a:r>
              <a:rPr lang="en-US" baseline="0" dirty="0"/>
              <a:t>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01507D5-7A70-934D-A092-66E014A02EB0}" type="slidenum">
              <a:rPr lang="en-US" smtClean="0"/>
              <a:t>30</a:t>
            </a:fld>
            <a:endParaRPr lang="en-US" dirty="0"/>
          </a:p>
        </p:txBody>
      </p:sp>
    </p:spTree>
    <p:extLst>
      <p:ext uri="{BB962C8B-B14F-4D97-AF65-F5344CB8AC3E}">
        <p14:creationId xmlns:p14="http://schemas.microsoft.com/office/powerpoint/2010/main" val="1900506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sz="1200" dirty="0"/>
              <a:t>As of January 2018, the North American collective print book collection included 56.2 million distinct print book publications, and accounted for 987.4 million holdings in library collections across the United States and Canada.</a:t>
            </a:r>
            <a:br>
              <a:rPr lang="en-US" sz="1200" dirty="0"/>
            </a:br>
            <a:endParaRPr lang="en-US" sz="1200" dirty="0"/>
          </a:p>
          <a:p>
            <a:endParaRPr lang="en-US" sz="1200" dirty="0"/>
          </a:p>
          <a:p>
            <a:pPr algn="r"/>
            <a:r>
              <a:rPr lang="en-US" dirty="0"/>
              <a:t>--unpublished report from OCLC Research</a:t>
            </a:r>
          </a:p>
          <a:p>
            <a:endParaRPr lang="en-US" dirty="0"/>
          </a:p>
        </p:txBody>
      </p:sp>
      <p:sp>
        <p:nvSpPr>
          <p:cNvPr id="4" name="Slide Number Placeholder 3"/>
          <p:cNvSpPr>
            <a:spLocks noGrp="1"/>
          </p:cNvSpPr>
          <p:nvPr>
            <p:ph type="sldNum" sz="quarter" idx="10"/>
          </p:nvPr>
        </p:nvSpPr>
        <p:spPr/>
        <p:txBody>
          <a:bodyPr/>
          <a:lstStyle/>
          <a:p>
            <a:fld id="{D9B98EA1-80BE-FF4E-90DE-5B3AC7EC8409}" type="slidenum">
              <a:rPr lang="en-US" smtClean="0"/>
              <a:t>31</a:t>
            </a:fld>
            <a:endParaRPr lang="en-US"/>
          </a:p>
        </p:txBody>
      </p:sp>
    </p:spTree>
    <p:extLst>
      <p:ext uri="{BB962C8B-B14F-4D97-AF65-F5344CB8AC3E}">
        <p14:creationId xmlns:p14="http://schemas.microsoft.com/office/powerpoint/2010/main" val="2020773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Workshops:  https://</a:t>
            </a:r>
            <a:r>
              <a:rPr lang="en-US" dirty="0" err="1"/>
              <a:t>www.hathitrust.org</a:t>
            </a:r>
            <a:r>
              <a:rPr lang="en-US" dirty="0"/>
              <a:t>/</a:t>
            </a:r>
            <a:r>
              <a:rPr lang="en-US" dirty="0" err="1"/>
              <a:t>htrc_workshops</a:t>
            </a:r>
            <a:endParaRPr lang="en-US" dirty="0"/>
          </a:p>
          <a:p>
            <a:endParaRPr lang="en-US" dirty="0"/>
          </a:p>
          <a:p>
            <a:r>
              <a:rPr lang="en-US" dirty="0"/>
              <a:t>Advanced Collaborative Support most recent call for proposals (spring 2019):  https://</a:t>
            </a:r>
            <a:r>
              <a:rPr lang="en-US" dirty="0" err="1"/>
              <a:t>www.hathitrust.org</a:t>
            </a:r>
            <a:r>
              <a:rPr lang="en-US" dirty="0"/>
              <a:t>/htrc_sp19acs_rfp</a:t>
            </a:r>
          </a:p>
          <a:p>
            <a:endParaRPr lang="en-US" dirty="0"/>
          </a:p>
          <a:p>
            <a:r>
              <a:rPr lang="en-US" dirty="0"/>
              <a:t>Most recently awarded projects:  https://</a:t>
            </a:r>
            <a:r>
              <a:rPr lang="en-US" dirty="0" err="1"/>
              <a:t>www.hathitrust.org</a:t>
            </a:r>
            <a:r>
              <a:rPr lang="en-US" dirty="0"/>
              <a:t>/</a:t>
            </a:r>
            <a:r>
              <a:rPr lang="en-US" dirty="0" err="1"/>
              <a:t>hathitrust</a:t>
            </a:r>
            <a:r>
              <a:rPr lang="en-US" dirty="0"/>
              <a:t>-research-center-awards-five-</a:t>
            </a:r>
            <a:r>
              <a:rPr lang="en-US" dirty="0" err="1"/>
              <a:t>acs</a:t>
            </a:r>
            <a:r>
              <a:rPr lang="en-US" dirty="0"/>
              <a:t>-projects</a:t>
            </a:r>
          </a:p>
          <a:p>
            <a:endParaRPr lang="en-US" dirty="0"/>
          </a:p>
          <a:p>
            <a:r>
              <a:rPr lang="en-US" dirty="0"/>
              <a:t>ORIGINAL GOALS</a:t>
            </a:r>
          </a:p>
          <a:p>
            <a:endParaRPr lang="en-US" dirty="0"/>
          </a:p>
          <a:p>
            <a:r>
              <a:rPr lang="en-US" dirty="0"/>
              <a:t>From RFP</a:t>
            </a:r>
          </a:p>
          <a:p>
            <a:pPr lvl="1"/>
            <a:r>
              <a:rPr lang="en-US" dirty="0"/>
              <a:t>“….provide opportunities for investigation and scholarship in areas, and on a scale, that have not previously been available.”</a:t>
            </a:r>
          </a:p>
          <a:p>
            <a:pPr lvl="1"/>
            <a:r>
              <a:rPr lang="en-US" dirty="0"/>
              <a:t>“…. the surge in digital humanities computing projects in recent years.”</a:t>
            </a:r>
          </a:p>
          <a:p>
            <a:pPr lvl="1"/>
            <a:endParaRPr lang="en-US" dirty="0"/>
          </a:p>
          <a:p>
            <a:r>
              <a:rPr lang="en-US" dirty="0"/>
              <a:t>From Proposal by Indiana and Illinois</a:t>
            </a:r>
          </a:p>
          <a:p>
            <a:pPr lvl="1"/>
            <a:endParaRPr lang="en-US" dirty="0"/>
          </a:p>
          <a:p>
            <a:pPr lvl="1"/>
            <a:r>
              <a:rPr lang="en-US" dirty="0"/>
              <a:t>“…. Support innovation in cyberinfrastructure…in delivering efficient access to copyrighted material that preserves and shapes the restriction of ‘non-consumptive research’.”</a:t>
            </a:r>
          </a:p>
          <a:p>
            <a:pPr lvl="1"/>
            <a:r>
              <a:rPr lang="en-US" dirty="0"/>
              <a:t>“… enhance the value of HathiTrust through additional integration indexes and analysis tools.”</a:t>
            </a:r>
          </a:p>
        </p:txBody>
      </p:sp>
      <p:sp>
        <p:nvSpPr>
          <p:cNvPr id="4" name="Slide Number Placeholder 3"/>
          <p:cNvSpPr>
            <a:spLocks noGrp="1"/>
          </p:cNvSpPr>
          <p:nvPr>
            <p:ph type="sldNum" sz="quarter" idx="5"/>
          </p:nvPr>
        </p:nvSpPr>
        <p:spPr/>
        <p:txBody>
          <a:bodyPr/>
          <a:lstStyle/>
          <a:p>
            <a:fld id="{D9B98EA1-80BE-FF4E-90DE-5B3AC7EC8409}" type="slidenum">
              <a:rPr lang="en-US" smtClean="0"/>
              <a:t>32</a:t>
            </a:fld>
            <a:endParaRPr lang="en-US"/>
          </a:p>
        </p:txBody>
      </p:sp>
    </p:spTree>
    <p:extLst>
      <p:ext uri="{BB962C8B-B14F-4D97-AF65-F5344CB8AC3E}">
        <p14:creationId xmlns:p14="http://schemas.microsoft.com/office/powerpoint/2010/main" val="499919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Recently Google released this video commemorating the 15</a:t>
            </a:r>
            <a:r>
              <a:rPr lang="en-US" baseline="30000" dirty="0"/>
              <a:t>th</a:t>
            </a:r>
            <a:r>
              <a:rPr lang="en-US" dirty="0"/>
              <a:t> anniversary of it’s Library Digitization Partnership program.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Hard to believe that it was in December 2004 (NYTIMES:  DECEMBER 14)  that this audacious project was launched, which in turn launched a great deal of excitement, enthusiasm, anxiety, </a:t>
            </a:r>
            <a:r>
              <a:rPr lang="en-US" dirty="0" err="1"/>
              <a:t>criticcim</a:t>
            </a:r>
            <a:r>
              <a:rPr lang="en-US" dirty="0"/>
              <a:t>, lawsuits, conspiracy theories, and excitement.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Grew from five libraries to dozens around the world.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Today, after legal drama has been settled and mass digitization has been, at least in the US, ruled to be lawful activity that fall under exceptions to copyright, the project is almost forgotten.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But continues still, to do this day. </a:t>
            </a:r>
          </a:p>
          <a:p>
            <a:pPr marL="0" lvl="0" indent="0" algn="l" rtl="0">
              <a:spcBef>
                <a:spcPts val="0"/>
              </a:spcBef>
              <a:spcAft>
                <a:spcPts val="0"/>
              </a:spcAft>
              <a:buNone/>
            </a:pPr>
            <a:endParaRPr lang="en-U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rPr>
            </a:br>
            <a:endParaRPr lang="en-US" dirty="0">
              <a:effectLst/>
            </a:endParaRPr>
          </a:p>
          <a:p>
            <a:r>
              <a:rPr lang="en-US" dirty="0"/>
              <a:t>Purposeful, intentional change was a theme of our Strategic Planning process. </a:t>
            </a:r>
          </a:p>
          <a:p>
            <a:r>
              <a:rPr lang="en-US" dirty="0"/>
              <a:t>Members message: Let's focus on what is/was uniquely powerful about HathiTrust and build upon that. </a:t>
            </a:r>
          </a:p>
          <a:p>
            <a:r>
              <a:rPr lang="en-US" dirty="0"/>
              <a:t>Strategic Directions organized around three themes: </a:t>
            </a:r>
          </a:p>
          <a:p>
            <a:pPr lvl="1"/>
            <a:r>
              <a:rPr lang="en-US" dirty="0"/>
              <a:t>EMPOWER</a:t>
            </a:r>
          </a:p>
          <a:p>
            <a:pPr lvl="1"/>
            <a:r>
              <a:rPr lang="en-US" dirty="0"/>
              <a:t>ENHANCE</a:t>
            </a:r>
          </a:p>
          <a:p>
            <a:pPr lvl="1"/>
            <a:r>
              <a:rPr lang="en-US" dirty="0"/>
              <a:t>TRANSFORM</a:t>
            </a:r>
          </a:p>
        </p:txBody>
      </p:sp>
      <p:sp>
        <p:nvSpPr>
          <p:cNvPr id="4" name="Slide Number Placeholder 3"/>
          <p:cNvSpPr>
            <a:spLocks noGrp="1"/>
          </p:cNvSpPr>
          <p:nvPr>
            <p:ph type="sldNum" sz="quarter" idx="5"/>
          </p:nvPr>
        </p:nvSpPr>
        <p:spPr/>
        <p:txBody>
          <a:bodyPr/>
          <a:lstStyle/>
          <a:p>
            <a:fld id="{D9B98EA1-80BE-FF4E-90DE-5B3AC7EC8409}" type="slidenum">
              <a:rPr lang="en-US" smtClean="0"/>
              <a:t>35</a:t>
            </a:fld>
            <a:endParaRPr lang="en-US"/>
          </a:p>
        </p:txBody>
      </p:sp>
    </p:spTree>
    <p:extLst>
      <p:ext uri="{BB962C8B-B14F-4D97-AF65-F5344CB8AC3E}">
        <p14:creationId xmlns:p14="http://schemas.microsoft.com/office/powerpoint/2010/main" val="2183363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WE PURSUE RESEARCH CENTER</a:t>
            </a:r>
          </a:p>
          <a:p>
            <a:endParaRPr lang="en-US" dirty="0"/>
          </a:p>
          <a:p>
            <a:r>
              <a:rPr lang="en-US" dirty="0"/>
              <a:t>REMEMBER – FOCUS ON SPECIALIZED USES FOR ACADEMIC CONTEXTS </a:t>
            </a:r>
          </a:p>
          <a:p>
            <a:endParaRPr lang="en-US" dirty="0"/>
          </a:p>
          <a:p>
            <a:r>
              <a:rPr lang="en-US" dirty="0"/>
              <a:t>COMPUTATIONAL ANALYSIS UNDERSTOOD TO BE OF SIGNIFICANT POTENTIAL AND COMING WAVE</a:t>
            </a:r>
          </a:p>
          <a:p>
            <a:endParaRPr lang="en-US" dirty="0"/>
          </a:p>
          <a:p>
            <a:r>
              <a:rPr lang="en-US" dirty="0"/>
              <a:t>ESSENTIALLY TO TRY TO PROVIDE A LEADING EDGE SERVICE FROM ACADEMIC LIBRARIES.</a:t>
            </a:r>
          </a:p>
          <a:p>
            <a:endParaRPr lang="en-US" dirty="0"/>
          </a:p>
          <a:p>
            <a:r>
              <a:rPr lang="en-US" dirty="0"/>
              <a:t>OTHER FOCI:  </a:t>
            </a:r>
          </a:p>
          <a:p>
            <a:endParaRPr lang="en-US" dirty="0"/>
          </a:p>
          <a:p>
            <a:r>
              <a:rPr lang="en-US" dirty="0"/>
              <a:t>Area of research interest at Indiana – enabling restricted access for TDM – novel ways of offering secure computing environments and the challenge of avoiding </a:t>
            </a:r>
            <a:r>
              <a:rPr lang="en-US" dirty="0" err="1"/>
              <a:t>reconstructability</a:t>
            </a:r>
            <a:r>
              <a:rPr lang="en-US" dirty="0"/>
              <a:t> of full text outside of the secure environment</a:t>
            </a:r>
          </a:p>
          <a:p>
            <a:endParaRPr lang="en-US" dirty="0"/>
          </a:p>
          <a:p>
            <a:r>
              <a:rPr lang="en-US" dirty="0"/>
              <a:t>Can we use TDM To improve quality of collection, metadata, discovery, services, etc. </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0982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FOR RESEARCH CENTER WAS PROMOTED IN PROPOSED COURT SETTLEMENT AMONG GOOGLE, PUBLISHERS, AUTHORS</a:t>
            </a:r>
          </a:p>
          <a:p>
            <a:endParaRPr lang="en-US" dirty="0"/>
          </a:p>
          <a:p>
            <a:r>
              <a:rPr lang="en-US" dirty="0"/>
              <a:t>ULTIMATELY REJECTED BY COURTS</a:t>
            </a:r>
          </a:p>
          <a:p>
            <a:endParaRPr lang="en-US" dirty="0"/>
          </a:p>
          <a:p>
            <a:pPr rtl="0"/>
            <a:r>
              <a:rPr lang="en-US" sz="1200" b="0" i="0" u="none" strike="noStrike" cap="none" dirty="0">
                <a:solidFill>
                  <a:schemeClr val="dk1"/>
                </a:solidFill>
                <a:effectLst/>
                <a:latin typeface="Calibri"/>
                <a:ea typeface="Calibri"/>
                <a:cs typeface="Calibri"/>
                <a:sym typeface="Calibri"/>
              </a:rPr>
              <a:t>Buried within this vast and complex settlement proposal was a legal </a:t>
            </a:r>
            <a:r>
              <a:rPr lang="en-US" sz="1200" b="0" i="0" u="none" strike="noStrike" cap="none" dirty="0" err="1">
                <a:solidFill>
                  <a:schemeClr val="dk1"/>
                </a:solidFill>
                <a:effectLst/>
                <a:latin typeface="Calibri"/>
                <a:ea typeface="Calibri"/>
                <a:cs typeface="Calibri"/>
                <a:sym typeface="Calibri"/>
              </a:rPr>
              <a:t>neologisim</a:t>
            </a:r>
            <a:r>
              <a:rPr lang="en-US" sz="1200" b="0" i="0" u="none" strike="noStrike" cap="none" dirty="0">
                <a:solidFill>
                  <a:schemeClr val="dk1"/>
                </a:solidFill>
                <a:effectLst/>
                <a:latin typeface="Calibri"/>
                <a:ea typeface="Calibri"/>
                <a:cs typeface="Calibri"/>
                <a:sym typeface="Calibri"/>
              </a:rPr>
              <a:t>: “non-consumptive use” -- used to describe machine-enabled analysis of collections in contrast to human reading, e.g., consumptive use.   </a:t>
            </a:r>
            <a:endParaRPr lang="en-US" b="0" dirty="0">
              <a:effectLst/>
            </a:endParaRPr>
          </a:p>
          <a:p>
            <a:pPr rtl="0"/>
            <a:br>
              <a:rPr lang="en-US" b="0" dirty="0">
                <a:effectLst/>
              </a:rPr>
            </a:br>
            <a:r>
              <a:rPr lang="en-US" sz="1200" b="0" i="0" u="none" strike="noStrike" cap="none" dirty="0">
                <a:solidFill>
                  <a:schemeClr val="dk1"/>
                </a:solidFill>
                <a:effectLst/>
                <a:latin typeface="Calibri"/>
                <a:ea typeface="Calibri"/>
                <a:cs typeface="Calibri"/>
                <a:sym typeface="Calibri"/>
              </a:rPr>
              <a:t>Such non-consumptive uses would be permitted through  two “research centers” at college or university in the United States that would support advanced computational analysis of the corpus it was creating.    </a:t>
            </a:r>
          </a:p>
          <a:p>
            <a:pPr rtl="0"/>
            <a:endParaRPr lang="en-US" sz="1200" b="0" i="0" u="none" strike="noStrike" cap="none" dirty="0">
              <a:solidFill>
                <a:schemeClr val="dk1"/>
              </a:solidFill>
              <a:effectLst/>
              <a:latin typeface="Calibri"/>
              <a:ea typeface="Calibri"/>
              <a:cs typeface="Calibri"/>
              <a:sym typeface="Calibri"/>
            </a:endParaRPr>
          </a:p>
          <a:p>
            <a:pPr rtl="0"/>
            <a:r>
              <a:rPr lang="en-US" sz="1200" b="0" i="0" u="none" strike="noStrike" cap="none" dirty="0">
                <a:solidFill>
                  <a:schemeClr val="dk1"/>
                </a:solidFill>
                <a:effectLst/>
                <a:latin typeface="Calibri"/>
                <a:ea typeface="Calibri"/>
                <a:cs typeface="Calibri"/>
                <a:sym typeface="Calibri"/>
              </a:rPr>
              <a:t>The research centers were not understood as a distribution point, but as service centers, which provided infrastructure, technical support, and security protocols to enable onsite or remote computation.   Distribution of the original content would have been severely limited under contract. </a:t>
            </a:r>
          </a:p>
          <a:p>
            <a:pPr rtl="0"/>
            <a:endParaRPr lang="en-US" sz="1200" b="0" i="0" u="none" strike="noStrike" cap="none" dirty="0">
              <a:solidFill>
                <a:schemeClr val="dk1"/>
              </a:solidFill>
              <a:effectLst/>
              <a:latin typeface="Calibri"/>
              <a:ea typeface="Calibri"/>
              <a:cs typeface="Calibri"/>
              <a:sym typeface="Calibri"/>
            </a:endParaRPr>
          </a:p>
          <a:p>
            <a:pPr rtl="0"/>
            <a:r>
              <a:rPr lang="en-US" sz="1200" b="0" i="0" u="none" strike="noStrike" cap="none" dirty="0">
                <a:solidFill>
                  <a:schemeClr val="dk1"/>
                </a:solidFill>
                <a:effectLst/>
                <a:latin typeface="Calibri"/>
                <a:ea typeface="Calibri"/>
                <a:cs typeface="Calibri"/>
                <a:sym typeface="Calibri"/>
              </a:rPr>
              <a:t>These non-consumptive uses would have been court-sanctioned and exclusively available to Google and its library/university/college partners.    This is an important point: contractually TDM would have been allowed, but it would have remained ambiguous if it was statutorily permitted without contracts and licenses among parties. </a:t>
            </a:r>
          </a:p>
          <a:p>
            <a:pPr rtl="0"/>
            <a:endParaRPr lang="en-US" sz="1200" b="0" i="0" u="none" strike="noStrike" cap="none" dirty="0">
              <a:solidFill>
                <a:schemeClr val="dk1"/>
              </a:solidFill>
              <a:effectLst/>
              <a:latin typeface="Calibri"/>
              <a:cs typeface="Calibri"/>
              <a:sym typeface="Calibri"/>
            </a:endParaRPr>
          </a:p>
          <a:p>
            <a:pPr rtl="0"/>
            <a:r>
              <a:rPr lang="en-US" sz="1200" b="0" i="0" u="none" strike="noStrike" cap="none" dirty="0">
                <a:solidFill>
                  <a:schemeClr val="dk1"/>
                </a:solidFill>
                <a:effectLst/>
                <a:latin typeface="Calibri"/>
                <a:ea typeface="Calibri"/>
                <a:cs typeface="Calibri"/>
                <a:sym typeface="Calibri"/>
              </a:rPr>
              <a:t>once the proposed settlement failed, Google never again expressed an interest in running or directly supporting a public- or scholar-facing service on the scale of the research centers that were contemplated.  EVEN THOUGH The courts LATER clarified that indexing was lawful, and indexing was what they continued to do in a public facing way. What remains of this ambition is the Google </a:t>
            </a:r>
            <a:r>
              <a:rPr lang="en-US" sz="1200" b="0" i="0" u="none" strike="noStrike" cap="none" dirty="0" err="1">
                <a:solidFill>
                  <a:schemeClr val="dk1"/>
                </a:solidFill>
                <a:effectLst/>
                <a:latin typeface="Calibri"/>
                <a:ea typeface="Calibri"/>
                <a:cs typeface="Calibri"/>
                <a:sym typeface="Calibri"/>
              </a:rPr>
              <a:t>Ngram</a:t>
            </a:r>
            <a:r>
              <a:rPr lang="en-US" sz="1200" b="0" i="0" u="none" strike="noStrike" cap="none" dirty="0">
                <a:solidFill>
                  <a:schemeClr val="dk1"/>
                </a:solidFill>
                <a:effectLst/>
                <a:latin typeface="Calibri"/>
                <a:ea typeface="Calibri"/>
                <a:cs typeface="Calibri"/>
                <a:sym typeface="Calibri"/>
              </a:rPr>
              <a:t> Viewer, as well as the extensive machine learning-based  R&amp;D underway within Google for its own business purposes. </a:t>
            </a:r>
            <a:endParaRPr lang="en-US" b="0" dirty="0">
              <a:effectLst/>
            </a:endParaRPr>
          </a:p>
          <a:p>
            <a:br>
              <a:rPr lang="en-US" dirty="0"/>
            </a:b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2953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Mike. [And thank you again to the DCDC conference for this opportunity to speak to you today.]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7053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6fb0298e45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Most HTRC services may be accessed through our Web portal at analytics.hathitrust.org. From there you can access our main user tools:</a:t>
            </a:r>
          </a:p>
          <a:p>
            <a:pPr marL="171450" lvl="0" indent="-171450" algn="l" rtl="0">
              <a:spcBef>
                <a:spcPts val="0"/>
              </a:spcBef>
              <a:spcAft>
                <a:spcPts val="0"/>
              </a:spcAft>
              <a:buFont typeface="Arial" panose="020B0604020202020204" pitchFamily="34" charset="0"/>
              <a:buChar char="•"/>
            </a:pPr>
            <a:r>
              <a:rPr lang="en-US" dirty="0"/>
              <a:t>The Extracted Features dataset</a:t>
            </a:r>
          </a:p>
          <a:p>
            <a:pPr marL="171450" lvl="0" indent="-171450" algn="l" rtl="0">
              <a:spcBef>
                <a:spcPts val="0"/>
              </a:spcBef>
              <a:spcAft>
                <a:spcPts val="0"/>
              </a:spcAft>
              <a:buFont typeface="Arial" panose="020B0604020202020204" pitchFamily="34" charset="0"/>
              <a:buChar char="•"/>
            </a:pPr>
            <a:r>
              <a:rPr lang="en-US" dirty="0"/>
              <a:t> Text Analysis Algorithms</a:t>
            </a:r>
          </a:p>
          <a:p>
            <a:pPr marL="171450" lvl="0" indent="-171450" algn="l" rtl="0">
              <a:spcBef>
                <a:spcPts val="0"/>
              </a:spcBef>
              <a:spcAft>
                <a:spcPts val="0"/>
              </a:spcAft>
              <a:buFont typeface="Arial" panose="020B0604020202020204" pitchFamily="34" charset="0"/>
              <a:buChar char="•"/>
            </a:pPr>
            <a:r>
              <a:rPr lang="en-US" dirty="0"/>
              <a:t>Data Capsules</a:t>
            </a:r>
          </a:p>
          <a:p>
            <a:pPr marL="0" lvl="0" indent="0" algn="l" rtl="0">
              <a:spcBef>
                <a:spcPts val="0"/>
              </a:spcBef>
              <a:spcAft>
                <a:spcPts val="0"/>
              </a:spcAft>
              <a:buFontTx/>
              <a:buNone/>
            </a:pPr>
            <a:r>
              <a:rPr lang="en-US" dirty="0"/>
              <a:t>These services address users with different levels of text data mining experience, from novices to experts. </a:t>
            </a:r>
            <a:endParaRPr dirty="0"/>
          </a:p>
        </p:txBody>
      </p:sp>
      <p:sp>
        <p:nvSpPr>
          <p:cNvPr id="228" name="Google Shape;228;g6fb0298e45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6377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6fb0298e45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Extracted Features dataset is a downloadable open dataset of page-level metadata and word counts for every page in the HT digital library.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Extracted Features include facts about the text: word and punctuation counts, parts of speech, header and footer information, volume metadata, language information, etc.</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data files may be used for generating word lists and clouds, for topic modeling, information extraction, certain types of linguistic analysis, etc.</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their raw form, the Extracted Features data are probably more suited for intermediate to expert text data mining users. These JSON data files that must be parsed and manipulated for information extraction and analysis. </a:t>
            </a:r>
            <a:endParaRPr dirty="0"/>
          </a:p>
        </p:txBody>
      </p:sp>
      <p:sp>
        <p:nvSpPr>
          <p:cNvPr id="228" name="Google Shape;228;g6fb0298e45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4766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a bit of a raw EF JSON looks like.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2034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online EF documentation explains all the features, or fields, available in the data set, along with acknowledgements and links to open source tools used to generate the features.</a:t>
            </a:r>
          </a:p>
          <a:p>
            <a:endParaRPr lang="en-US" dirty="0"/>
          </a:p>
          <a:p>
            <a:r>
              <a:rPr lang="en-US" dirty="0"/>
              <a:t>We provide a tool that allows users to download a subset of the EF data files for a particular user-created collection, or workset.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3855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text analysis algorithms are Web-based, click-and-run tools that perform computational text analysis on user-created collections. These are our entry-level tools for the novice user, facilitating the generation of results and visualizations through our Web interface.</a:t>
            </a:r>
            <a:endParaRPr dirty="0"/>
          </a:p>
        </p:txBody>
      </p:sp>
      <p:sp>
        <p:nvSpPr>
          <p:cNvPr id="235" name="Google Shape;2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3115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Our InPhO Topic Explorer implements the LDA [Latent </a:t>
            </a:r>
            <a:r>
              <a:rPr lang="en-US" dirty="0" err="1"/>
              <a:t>Dirichlet</a:t>
            </a:r>
            <a:r>
              <a:rPr lang="en-US" dirty="0"/>
              <a:t> allocation] topic modeling algorithm to produce interactive topic visualizations. It also generates downloadable files that can be used with a local install of the Topic Explorer to access the complete word-topic and topic-document matrices, along with other advanced analytics.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corpus I'm using in these examples is the 48 volumes of Sir Walter Scott's </a:t>
            </a:r>
            <a:r>
              <a:rPr lang="en-US" dirty="0" err="1"/>
              <a:t>_Waverly</a:t>
            </a:r>
            <a:r>
              <a:rPr lang="en-US" dirty="0"/>
              <a:t> Novels_ published by Robert </a:t>
            </a:r>
            <a:r>
              <a:rPr lang="en-US" dirty="0" err="1"/>
              <a:t>Cadell</a:t>
            </a:r>
            <a:r>
              <a:rPr lang="en-US" dirty="0"/>
              <a:t> 1829-1833.</a:t>
            </a:r>
            <a:endParaRPr dirty="0"/>
          </a:p>
        </p:txBody>
      </p:sp>
      <p:sp>
        <p:nvSpPr>
          <p:cNvPr id="235" name="Google Shape;2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763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From the outset, Google and its library partners had distinctive views of the project and its product.</a:t>
            </a:r>
          </a:p>
          <a:p>
            <a:pPr marL="0" lvl="0" indent="0" algn="l" rtl="0">
              <a:spcBef>
                <a:spcPts val="0"/>
              </a:spcBef>
              <a:spcAft>
                <a:spcPts val="0"/>
              </a:spcAft>
              <a:buNone/>
            </a:pPr>
            <a:endParaRPr lang="en-US"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I often generalize this to say </a:t>
            </a:r>
            <a:r>
              <a:rPr lang="en-US" sz="1200" dirty="0">
                <a:solidFill>
                  <a:schemeClr val="dk1"/>
                </a:solidFill>
                <a:latin typeface="Calibri"/>
                <a:ea typeface="Calibri"/>
                <a:cs typeface="Calibri"/>
                <a:sym typeface="Calibri"/>
              </a:rPr>
              <a:t>Google was focused primarily on the libraries’ collections as (potential) data -- content to be mined for indexing, search, and over time, AI</a:t>
            </a:r>
            <a:endParaRPr lang="en-US" sz="1050" dirty="0">
              <a:solidFill>
                <a:schemeClr val="dk1"/>
              </a:solidFill>
              <a:latin typeface="Calibri"/>
              <a:ea typeface="Calibri"/>
              <a:cs typeface="Calibri"/>
              <a:sym typeface="Calibri"/>
            </a:endParaRPr>
          </a:p>
          <a:p>
            <a:pPr marL="914400" lvl="2"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Libraries understood that collections could be data.  But also knew that academic users – as opposed to general public users of search -- were unique, highly differentiated, and that these digital surrogates should continue to be related back to their physical counterparts to ensure the preservation of the collections.</a:t>
            </a:r>
            <a:r>
              <a:rPr lang="en-US" sz="105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Preservation and access must be linked.</a:t>
            </a: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Libraries tenacious in securing access to scans, rights to reused in academic/research contexts,` to improvements in the quality of scans, to a more transparent process.</a:t>
            </a: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This once in generation/lifetime opportunity was an impetus for the development of HathiTrust – recognition of need to share effort to develop preservation and access infrastructure </a:t>
            </a:r>
          </a:p>
          <a:p>
            <a:pPr marL="457200" lvl="1"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Google’s success at supporting general users is undeniable, and we cannot match their breadth</a:t>
            </a:r>
            <a:endParaRPr sz="1050" dirty="0">
              <a:solidFill>
                <a:schemeClr val="dk1"/>
              </a:solidFill>
              <a:latin typeface="Calibri"/>
              <a:ea typeface="Calibri"/>
              <a:cs typeface="Calibri"/>
              <a:sym typeface="Calibri"/>
            </a:endParaRPr>
          </a:p>
          <a:p>
            <a:pPr marL="457200" lvl="1" indent="0" algn="l" rtl="0">
              <a:spcBef>
                <a:spcPts val="0"/>
              </a:spcBef>
              <a:spcAft>
                <a:spcPts val="0"/>
              </a:spcAft>
              <a:buNone/>
            </a:pPr>
            <a:endParaRPr lang="en-US" sz="1200" dirty="0">
              <a:solidFill>
                <a:schemeClr val="dk1"/>
              </a:solidFill>
              <a:latin typeface="Calibri"/>
              <a:ea typeface="Calibri"/>
              <a:cs typeface="Calibri"/>
              <a:sym typeface="Calibri"/>
            </a:endParaRPr>
          </a:p>
          <a:p>
            <a:pPr marL="457200" lvl="1" indent="0" algn="l" rtl="0">
              <a:spcBef>
                <a:spcPts val="0"/>
              </a:spcBef>
              <a:spcAft>
                <a:spcPts val="0"/>
              </a:spcAft>
              <a:buNone/>
            </a:pPr>
            <a:r>
              <a:rPr lang="en-US" sz="1200" dirty="0">
                <a:solidFill>
                  <a:schemeClr val="dk1"/>
                </a:solidFill>
                <a:latin typeface="Calibri"/>
                <a:ea typeface="Calibri"/>
                <a:cs typeface="Calibri"/>
                <a:sym typeface="Calibri"/>
              </a:rPr>
              <a:t>HathiTrust’s success at supporting research and educational uses of the collection is not matched by Google at least not now. </a:t>
            </a:r>
          </a:p>
          <a:p>
            <a:pPr marL="457200" lvl="1" indent="0" algn="l" rtl="0">
              <a:spcBef>
                <a:spcPts val="0"/>
              </a:spcBef>
              <a:spcAft>
                <a:spcPts val="0"/>
              </a:spcAft>
              <a:buNone/>
            </a:pPr>
            <a:endParaRPr lang="en-US" sz="1200" dirty="0">
              <a:solidFill>
                <a:schemeClr val="dk1"/>
              </a:solidFill>
              <a:latin typeface="Calibri"/>
              <a:ea typeface="Calibri"/>
              <a:cs typeface="Calibri"/>
              <a:sym typeface="Calibri"/>
            </a:endParaRPr>
          </a:p>
          <a:p>
            <a:pPr marL="457200" lvl="1" indent="0" algn="l" rtl="0">
              <a:spcBef>
                <a:spcPts val="0"/>
              </a:spcBef>
              <a:spcAft>
                <a:spcPts val="0"/>
              </a:spcAft>
              <a:buNone/>
            </a:pPr>
            <a:r>
              <a:rPr lang="en-US" sz="1200" dirty="0">
                <a:solidFill>
                  <a:schemeClr val="dk1"/>
                </a:solidFill>
                <a:latin typeface="Calibri"/>
                <a:ea typeface="Calibri"/>
                <a:cs typeface="Calibri"/>
                <a:sym typeface="Calibri"/>
              </a:rPr>
              <a:t>And that extends to libraries uses of the collections as data – but data for scholarship. </a:t>
            </a:r>
            <a:endParaRPr sz="1050" dirty="0">
              <a:solidFill>
                <a:schemeClr val="dk1"/>
              </a:solidFill>
              <a:latin typeface="Calibri"/>
              <a:ea typeface="Calibri"/>
              <a:cs typeface="Calibri"/>
              <a:sym typeface="Calibri"/>
            </a:endParaRPr>
          </a:p>
          <a:p>
            <a:pPr marL="914400" lvl="2"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25" name="Google Shape;1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108838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Token count and Tag Cloud creator generates a word cloud that illustrates word frequency and also provides a downloadable word-frequency CSV file that can be opened in any standard spreadsheet program, like Microsoft Excel.</a:t>
            </a:r>
            <a:endParaRPr dirty="0"/>
          </a:p>
        </p:txBody>
      </p:sp>
      <p:sp>
        <p:nvSpPr>
          <p:cNvPr id="235" name="Google Shape;2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0696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Named Entity Recognizer, based upon Stanford's Named Entity Recognizer implementation, provides a Web interface for generating lists of entities in the user's corpus. Here we see a very small snippet of named entities found in Scott's </a:t>
            </a:r>
            <a:r>
              <a:rPr lang="en-US" dirty="0" err="1"/>
              <a:t>_Waverly_</a:t>
            </a:r>
            <a:r>
              <a:rPr lang="en-US" dirty="0"/>
              <a:t> novels.</a:t>
            </a:r>
            <a:endParaRPr dirty="0"/>
          </a:p>
        </p:txBody>
      </p:sp>
      <p:sp>
        <p:nvSpPr>
          <p:cNvPr id="235" name="Google Shape;2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8755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Data capsules are secure Linux virtual machines, where users can install software and code libraries of their choosing, including software they write themselves. In data capsule users can securely download HT content, and perform custom text analysis in a Linux environment. Data capsules are generally used by more technical users who have some programming skills and are comfortable in a Linux command-line environment.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there is also a graphical user interface in the Data Capsule, and we continue to explore ways to make the Data Capsule accessible to less advanced technical users. For instance, we've installed the </a:t>
            </a:r>
            <a:r>
              <a:rPr lang="en-US" dirty="0" err="1"/>
              <a:t>Voyant</a:t>
            </a:r>
            <a:r>
              <a:rPr lang="en-US" dirty="0"/>
              <a:t> suite of web-based text analysis tools inside the data capsule.</a:t>
            </a:r>
            <a:endParaRPr dirty="0"/>
          </a:p>
        </p:txBody>
      </p:sp>
      <p:sp>
        <p:nvSpPr>
          <p:cNvPr id="242" name="Google Shape;24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6253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So far I've focused on the various Text and Data Mining datasets and tools that we offer. Just as important as these datasets and tools are the many outreach and education services we provide to the </a:t>
            </a:r>
            <a:r>
              <a:rPr lang="en-US" dirty="0" err="1"/>
              <a:t>HathiTrust</a:t>
            </a:r>
            <a:r>
              <a:rPr lang="en-US" dirty="0"/>
              <a:t> community and our users.These services include:</a:t>
            </a:r>
          </a:p>
          <a:p>
            <a:pPr marL="171450" lvl="0" indent="-171450" algn="l" rtl="0">
              <a:spcBef>
                <a:spcPts val="0"/>
              </a:spcBef>
              <a:spcAft>
                <a:spcPts val="0"/>
              </a:spcAft>
              <a:buFont typeface="Arial" panose="020B0604020202020204" pitchFamily="34" charset="0"/>
              <a:buChar char="•"/>
            </a:pPr>
            <a:r>
              <a:rPr lang="en-US" dirty="0"/>
              <a:t>Training and workshops for librarians and researchers;</a:t>
            </a:r>
          </a:p>
          <a:p>
            <a:pPr marL="171450" lvl="0" indent="-171450" algn="l" rtl="0">
              <a:spcBef>
                <a:spcPts val="0"/>
              </a:spcBef>
              <a:spcAft>
                <a:spcPts val="0"/>
              </a:spcAft>
              <a:buFont typeface="Arial" panose="020B0604020202020204" pitchFamily="34" charset="0"/>
              <a:buChar char="•"/>
            </a:pPr>
            <a:r>
              <a:rPr lang="en-US" dirty="0"/>
              <a:t>Online help and documentation and virtual office hours;</a:t>
            </a:r>
          </a:p>
          <a:p>
            <a:pPr marL="171450" lvl="0" indent="-171450" algn="l" rtl="0">
              <a:spcBef>
                <a:spcPts val="0"/>
              </a:spcBef>
              <a:spcAft>
                <a:spcPts val="0"/>
              </a:spcAft>
              <a:buFont typeface="Arial" panose="020B0604020202020204" pitchFamily="34" charset="0"/>
              <a:buChar char="•"/>
            </a:pPr>
            <a:r>
              <a:rPr lang="en-US" dirty="0"/>
              <a:t>And our Advanced Collaborative Support program.</a:t>
            </a:r>
            <a:endParaRPr dirty="0"/>
          </a:p>
        </p:txBody>
      </p:sp>
      <p:sp>
        <p:nvSpPr>
          <p:cNvPr id="235" name="Google Shape;2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505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Since 2015, we've conducted four rounds of the ACS program. We issue a call for proposals, which then go through a review process. Selected projects receive advanced or intensive support from HTRC staff in developing their project. They may receive assistance with tasks such as collection-building, data clean-up, and coding/algorithm support.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we list a few of the projects we have supported through the ACS program. These illustrate the exciting diversity of interests and topics that are being explored using HTRC tools and the HT digital library.</a:t>
            </a:r>
            <a:endParaRPr dirty="0"/>
          </a:p>
        </p:txBody>
      </p:sp>
      <p:sp>
        <p:nvSpPr>
          <p:cNvPr id="235" name="Google Shape;2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35514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 close with a slide highlighting some research by Ted Underwood and David </a:t>
            </a:r>
            <a:r>
              <a:rPr lang="en-US" dirty="0" err="1"/>
              <a:t>Bamman</a:t>
            </a:r>
            <a:r>
              <a:rPr lang="en-US" dirty="0"/>
              <a:t>, two heavy users of our services. In analyzing 104,000 novels published from 1703 to 2009, they found that as rigid gender roles seemed to dissipate moving into the 20th century, indicating more equality between the sexes, the number of female characters and the proportion of female authors _decreased_. Their work is another example of the important things we can learn from text data mining methods applied to a large collections like the </a:t>
            </a:r>
            <a:r>
              <a:rPr lang="en-US" dirty="0" err="1"/>
              <a:t>HathiTrust</a:t>
            </a:r>
            <a:r>
              <a:rPr lang="en-US"/>
              <a:t> Digital Library.</a:t>
            </a:r>
            <a:endParaRPr/>
          </a:p>
        </p:txBody>
      </p:sp>
      <p:sp>
        <p:nvSpPr>
          <p:cNvPr id="235" name="Google Shape;2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364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501507D5-7A70-934D-A092-66E014A02EB0}" type="slidenum">
              <a:rPr lang="en-US" smtClean="0"/>
              <a:t>56</a:t>
            </a:fld>
            <a:endParaRPr lang="en-US" dirty="0"/>
          </a:p>
        </p:txBody>
      </p:sp>
    </p:spTree>
    <p:extLst>
      <p:ext uri="{BB962C8B-B14F-4D97-AF65-F5344CB8AC3E}">
        <p14:creationId xmlns:p14="http://schemas.microsoft.com/office/powerpoint/2010/main" val="1916970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662cc700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662cc700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These libraries made a commitment to a long-term COLLECTIVE INVESTMENT in infrastructure, but also in future stewardship, future access….future users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New York Times saw fit to cover this, though they portrayed this as a “backup” for Google…. WHOSE LIBRARY, EXACTLY?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ADDS SCALE NO MATTER YOUR SIZE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IMAGE CREDIT:  New York Times Website, Accessed October 25, 2018</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extLst>
      <p:ext uri="{BB962C8B-B14F-4D97-AF65-F5344CB8AC3E}">
        <p14:creationId xmlns:p14="http://schemas.microsoft.com/office/powerpoint/2010/main" val="651661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to December 31, 2018</a:t>
            </a:r>
          </a:p>
          <a:p>
            <a:endParaRPr lang="en-US" dirty="0"/>
          </a:p>
          <a:p>
            <a:r>
              <a:rPr lang="en-US" dirty="0"/>
              <a:t>Google:  94.82%</a:t>
            </a:r>
          </a:p>
          <a:p>
            <a:r>
              <a:rPr lang="en-US" dirty="0"/>
              <a:t>Internet Archive:  3.53%</a:t>
            </a:r>
          </a:p>
          <a:p>
            <a:r>
              <a:rPr lang="en-US" dirty="0"/>
              <a:t>Member digitized:  1.66%</a:t>
            </a:r>
          </a:p>
        </p:txBody>
      </p:sp>
      <p:sp>
        <p:nvSpPr>
          <p:cNvPr id="4" name="Slide Number Placeholder 3"/>
          <p:cNvSpPr>
            <a:spLocks noGrp="1"/>
          </p:cNvSpPr>
          <p:nvPr>
            <p:ph type="sldNum" sz="quarter" idx="10"/>
          </p:nvPr>
        </p:nvSpPr>
        <p:spPr/>
        <p:txBody>
          <a:bodyPr/>
          <a:lstStyle/>
          <a:p>
            <a:fld id="{D9B98EA1-80BE-FF4E-90DE-5B3AC7EC8409}" type="slidenum">
              <a:rPr lang="en-US" smtClean="0"/>
              <a:t>59</a:t>
            </a:fld>
            <a:endParaRPr lang="en-US"/>
          </a:p>
        </p:txBody>
      </p:sp>
    </p:spTree>
    <p:extLst>
      <p:ext uri="{BB962C8B-B14F-4D97-AF65-F5344CB8AC3E}">
        <p14:creationId xmlns:p14="http://schemas.microsoft.com/office/powerpoint/2010/main" val="2823529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47c56a0142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47c56a0142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a:buNone/>
            </a:pPr>
            <a:r>
              <a:rPr lang="en-US" b="1" i="1" dirty="0"/>
              <a:t>Develop new analytic capacities to support service improvements, collection development, and member engagement.</a:t>
            </a:r>
          </a:p>
          <a:p>
            <a:pPr marL="0" indent="0" algn="l">
              <a:buNone/>
            </a:pPr>
            <a:r>
              <a:rPr lang="en-US" b="1" i="1" dirty="0"/>
              <a:t>Engineer the HathiTrust infrastructure as a more open platform for distributed activities and services. </a:t>
            </a:r>
          </a:p>
          <a:p>
            <a:pPr>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a:buFont typeface="Arial" panose="020B0604020202020204" pitchFamily="34" charset="0"/>
              <a:buChar char="•"/>
            </a:pPr>
            <a:r>
              <a:rPr lang="en-US" sz="1200" b="0" i="0" u="none" strike="noStrike" kern="1200" dirty="0">
                <a:solidFill>
                  <a:schemeClr val="tx1"/>
                </a:solidFill>
                <a:effectLst/>
                <a:latin typeface="+mn-lt"/>
                <a:ea typeface="+mn-ea"/>
                <a:cs typeface="+mn-cs"/>
              </a:rPr>
              <a:t>In 2020 we set up the work for the remainder of our planning cycle.   </a:t>
            </a:r>
          </a:p>
          <a:p>
            <a:pPr>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a:buFont typeface="Arial" panose="020B0604020202020204" pitchFamily="34" charset="0"/>
              <a:buChar char="•"/>
            </a:pPr>
            <a:r>
              <a:rPr lang="en-US" sz="1200" b="0" i="0" u="none" strike="noStrike" kern="1200" dirty="0">
                <a:solidFill>
                  <a:schemeClr val="tx1"/>
                </a:solidFill>
                <a:effectLst/>
                <a:latin typeface="+mn-lt"/>
                <a:ea typeface="+mn-ea"/>
                <a:cs typeface="+mn-cs"/>
              </a:rPr>
              <a:t>The applications and systems that support the digital library, administration, and programs of HathiTrust serve us well, but are due for a re-assessment so that the infrastructure can continue to support our evolving needs.  </a:t>
            </a:r>
          </a:p>
          <a:p>
            <a:pPr>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a:buFont typeface="Arial" panose="020B0604020202020204" pitchFamily="34" charset="0"/>
              <a:buChar char="•"/>
            </a:pPr>
            <a:r>
              <a:rPr lang="en-US" sz="1200" b="0" i="0" u="none" strike="noStrike" kern="1200" dirty="0">
                <a:solidFill>
                  <a:schemeClr val="tx1"/>
                </a:solidFill>
                <a:effectLst/>
                <a:latin typeface="+mn-lt"/>
                <a:ea typeface="+mn-ea"/>
                <a:cs typeface="+mn-cs"/>
              </a:rPr>
              <a:t>As we begin that work, we will new attention to developing our ability to make use of the significant amounts of data available about the collection, how it is used, and how it relates to the collections of our members and non-members.   </a:t>
            </a:r>
          </a:p>
          <a:p>
            <a:pPr algn="l"/>
            <a:endParaRPr lang="en-US" dirty="0"/>
          </a:p>
          <a:p>
            <a:pPr algn="l"/>
            <a:r>
              <a:rPr lang="en-US" dirty="0"/>
              <a:t>Careful uses of business data will supplement our understanding, decision-making, and planning. </a:t>
            </a:r>
          </a:p>
          <a:p>
            <a:pPr algn="l"/>
            <a:r>
              <a:rPr lang="en-US" dirty="0"/>
              <a:t>Our members will use HathiTrust data to support their own local collection management decisions.</a:t>
            </a:r>
          </a:p>
          <a:p>
            <a:pPr algn="l"/>
            <a:r>
              <a:rPr lang="en-US" dirty="0"/>
              <a:t>Our frontend and backend systems will support our evolving strategies.</a:t>
            </a:r>
          </a:p>
          <a:p>
            <a:pPr algn="l"/>
            <a:endParaRPr lang="en-US" dirty="0"/>
          </a:p>
          <a:p>
            <a:pPr rtl="0"/>
            <a:r>
              <a:rPr lang="en-US" sz="1200" b="0" i="0" u="none" strike="noStrike" kern="1200" dirty="0">
                <a:solidFill>
                  <a:schemeClr val="tx1"/>
                </a:solidFill>
                <a:effectLst/>
                <a:latin typeface="+mn-lt"/>
                <a:ea typeface="+mn-ea"/>
                <a:cs typeface="+mn-cs"/>
              </a:rPr>
              <a:t>Members need clear and straightforward information about HathiTrust to make the most of HathiTrust membership and to take an active role in governance.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Now that we have formally delineated our membership criteria and adopted modifications to our cost-sharing models, we can begin more thoughtful and targeted recruitment of new members to strengthen HathiTrust and our activities.  </a:t>
            </a:r>
            <a:endParaRPr lang="en-US" b="0" dirty="0">
              <a:effectLst/>
            </a:endParaRPr>
          </a:p>
          <a:p>
            <a:br>
              <a:rPr lang="en-US" dirty="0"/>
            </a:br>
            <a:endParaRPr lang="en-US" dirty="0"/>
          </a:p>
          <a:p>
            <a:pPr algn="l"/>
            <a:endParaRPr lang="en-US" dirty="0"/>
          </a:p>
          <a:p>
            <a:pPr>
              <a:buFont typeface="Arial" panose="020B0604020202020204" pitchFamily="34" charset="0"/>
              <a:buChar char="•"/>
            </a:pPr>
            <a:endParaRPr lang="en-US" sz="1200" dirty="0"/>
          </a:p>
        </p:txBody>
      </p:sp>
    </p:spTree>
    <p:extLst>
      <p:ext uri="{BB962C8B-B14F-4D97-AF65-F5344CB8AC3E}">
        <p14:creationId xmlns:p14="http://schemas.microsoft.com/office/powerpoint/2010/main" val="77487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662cc700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662cc700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Impulse for collective work – within the CIC/Big Ten led to work on SDR – led to HathiTrust.</a:t>
            </a:r>
          </a:p>
          <a:p>
            <a:pPr marL="0" lvl="0" indent="0" algn="l" rtl="0">
              <a:spcBef>
                <a:spcPts val="0"/>
              </a:spcBef>
              <a:spcAft>
                <a:spcPts val="0"/>
              </a:spcAft>
              <a:buClr>
                <a:schemeClr val="dk1"/>
              </a:buClr>
              <a:buSzPts val="1100"/>
              <a:buFont typeface="Arial"/>
              <a:buNone/>
            </a:pPr>
            <a:br>
              <a:rPr lang="en" sz="1200" dirty="0">
                <a:solidFill>
                  <a:schemeClr val="dk1"/>
                </a:solidFill>
              </a:rPr>
            </a:br>
            <a:r>
              <a:rPr lang="en" sz="1200" dirty="0">
                <a:solidFill>
                  <a:schemeClr val="dk1"/>
                </a:solidFill>
              </a:rPr>
              <a:t>We might have dated this from November of the year before, when the CIC schools codified their commitment to develop a Shared Digital Repository. </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Their goals for this project, which eventually became HathiTrust, are still instrumental to our work today. </a:t>
            </a: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IMAGE SOURCE:  Page scan of “</a:t>
            </a:r>
            <a:r>
              <a:rPr lang="en" sz="1800" dirty="0">
                <a:solidFill>
                  <a:schemeClr val="dk1"/>
                </a:solidFill>
                <a:latin typeface="Georgia"/>
                <a:ea typeface="Georgia"/>
                <a:cs typeface="Georgia"/>
                <a:sym typeface="Georgia"/>
              </a:rPr>
              <a:t>Memorandum of Agreement on Collaborative Principles for a CIC Shared Digital Repository” November 11, 2007.  Document held in HathiTrust administrative files. </a:t>
            </a:r>
            <a:endParaRPr lang="en-US" sz="1200" dirty="0">
              <a:solidFill>
                <a:schemeClr val="dk1"/>
              </a:solidFill>
            </a:endParaRPr>
          </a:p>
          <a:p>
            <a:endParaRPr lang="en-US" dirty="0">
              <a:sym typeface="Georgia"/>
            </a:endParaRPr>
          </a:p>
          <a:p>
            <a:r>
              <a:rPr lang="en-US" dirty="0">
                <a:sym typeface="Georgia"/>
              </a:rPr>
              <a:t>THIS SLIDE CONTAINS ANIMATION – THE IMAGE CAN BE VIEWED IN SLIDESHOW VIEW – ADVANCING THE SLIDE WILL SHOW THE TEXT, WHICH IS QUOTED BELOW</a:t>
            </a:r>
          </a:p>
          <a:p>
            <a:endParaRPr lang="en-US" dirty="0">
              <a:sym typeface="Georgia"/>
            </a:endParaRPr>
          </a:p>
          <a:p>
            <a:r>
              <a:rPr lang="en-US" dirty="0">
                <a:sym typeface="Georgia"/>
              </a:rPr>
              <a:t>========</a:t>
            </a:r>
          </a:p>
          <a:p>
            <a:endParaRPr lang="en-US" dirty="0">
              <a:sym typeface="Georgia"/>
            </a:endParaRPr>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endParaRPr lang="en-US" sz="1400" b="1" dirty="0">
              <a:solidFill>
                <a:schemeClr val="dk1"/>
              </a:solidFill>
            </a:endParaRPr>
          </a:p>
          <a:p>
            <a:pPr marL="0" lvl="0" indent="0" algn="l" rtl="0">
              <a:spcBef>
                <a:spcPts val="0"/>
              </a:spcBef>
              <a:spcAft>
                <a:spcPts val="0"/>
              </a:spcAft>
              <a:buClr>
                <a:schemeClr val="dk1"/>
              </a:buClr>
              <a:buSzPts val="1100"/>
              <a:buFont typeface="Arial"/>
              <a:buNone/>
            </a:pPr>
            <a:r>
              <a:rPr lang="en-US" sz="1400" b="1" dirty="0">
                <a:solidFill>
                  <a:schemeClr val="dk1"/>
                </a:solidFill>
              </a:rPr>
              <a:t>Quotes from original document: </a:t>
            </a:r>
          </a:p>
          <a:p>
            <a:pPr marL="0" lvl="0" indent="0" algn="l" rtl="0">
              <a:spcBef>
                <a:spcPts val="0"/>
              </a:spcBef>
              <a:spcAft>
                <a:spcPts val="0"/>
              </a:spcAft>
              <a:buClr>
                <a:schemeClr val="dk1"/>
              </a:buClr>
              <a:buSzPts val="1100"/>
              <a:buFont typeface="Arial"/>
              <a:buNone/>
            </a:pPr>
            <a:endParaRPr lang="en-US" sz="1400" b="1" dirty="0">
              <a:solidFill>
                <a:schemeClr val="dk1"/>
              </a:solidFill>
            </a:endParaRPr>
          </a:p>
          <a:p>
            <a:pPr marL="0" lvl="0" indent="0" algn="l" rtl="0">
              <a:spcBef>
                <a:spcPts val="0"/>
              </a:spcBef>
              <a:spcAft>
                <a:spcPts val="0"/>
              </a:spcAft>
              <a:buClr>
                <a:schemeClr val="dk1"/>
              </a:buClr>
              <a:buSzPts val="1100"/>
              <a:buFont typeface="Arial"/>
              <a:buNone/>
            </a:pPr>
            <a:r>
              <a:rPr lang="en-US" sz="1400" b="1" dirty="0">
                <a:solidFill>
                  <a:schemeClr val="dk1"/>
                </a:solidFill>
              </a:rPr>
              <a:t>Gain direct archival control of substantial portions of CIC collections digitized by one or more commercial partners </a:t>
            </a:r>
            <a:r>
              <a:rPr lang="en-US" sz="1200" dirty="0">
                <a:solidFill>
                  <a:schemeClr val="dk1"/>
                </a:solidFill>
              </a:rPr>
              <a:t>that express mercurial notions for how, why, and how long they might provide access to digitized library content;</a:t>
            </a:r>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Create an appropriate scope to the collections being made available to campus users and </a:t>
            </a:r>
            <a:r>
              <a:rPr lang="en-US" sz="1400" b="1" dirty="0">
                <a:solidFill>
                  <a:schemeClr val="dk1"/>
                </a:solidFill>
              </a:rPr>
              <a:t>develop an academic "look and feel" to the access gateway</a:t>
            </a:r>
            <a:r>
              <a:rPr lang="en-US" sz="1200" dirty="0">
                <a:solidFill>
                  <a:schemeClr val="dk1"/>
                </a:solidFill>
              </a:rPr>
              <a:t>;</a:t>
            </a:r>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400" b="1" dirty="0">
                <a:solidFill>
                  <a:schemeClr val="dk1"/>
                </a:solidFill>
              </a:rPr>
              <a:t>Exercise greater control over the decisions being made with regard to the copyright status of works in the collection,</a:t>
            </a:r>
            <a:r>
              <a:rPr lang="en-US" sz="1200" dirty="0">
                <a:solidFill>
                  <a:schemeClr val="dk1"/>
                </a:solidFill>
              </a:rPr>
              <a:t> including government documents, orphan works, and at-risk works protected under Section 108 of the U.S. Copyright Act;</a:t>
            </a:r>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400" b="1" dirty="0">
                <a:solidFill>
                  <a:schemeClr val="dk1"/>
                </a:solidFill>
              </a:rPr>
              <a:t>Develop access strategies for visually impaired readers;</a:t>
            </a:r>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200" b="1" dirty="0">
                <a:solidFill>
                  <a:schemeClr val="dk1"/>
                </a:solidFill>
              </a:rPr>
              <a:t>I</a:t>
            </a:r>
            <a:r>
              <a:rPr lang="en-US" sz="1400" b="1" dirty="0">
                <a:solidFill>
                  <a:schemeClr val="dk1"/>
                </a:solidFill>
              </a:rPr>
              <a:t>ntegrate content from Google and elsewhere</a:t>
            </a:r>
            <a:r>
              <a:rPr lang="en-US" sz="1200" b="1" dirty="0">
                <a:solidFill>
                  <a:schemeClr val="dk1"/>
                </a:solidFill>
              </a:rPr>
              <a:t> </a:t>
            </a:r>
            <a:r>
              <a:rPr lang="en-US" sz="1200" dirty="0">
                <a:solidFill>
                  <a:schemeClr val="dk1"/>
                </a:solidFill>
              </a:rPr>
              <a:t>with other digital resources created or licensed by the CIC;</a:t>
            </a:r>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400" b="1" dirty="0">
                <a:solidFill>
                  <a:schemeClr val="dk1"/>
                </a:solidFill>
              </a:rPr>
              <a:t>Develop research applications and specialized discovery tools for acting on the amassed content</a:t>
            </a:r>
            <a:r>
              <a:rPr lang="en-US" sz="1400" dirty="0">
                <a:solidFill>
                  <a:schemeClr val="dk1"/>
                </a:solidFill>
              </a:rPr>
              <a:t> </a:t>
            </a:r>
            <a:r>
              <a:rPr lang="en-US" sz="1200" dirty="0">
                <a:solidFill>
                  <a:schemeClr val="dk1"/>
                </a:solidFill>
              </a:rPr>
              <a:t>to carry out such tasks as textual and linguistic analysis, graphical representation of textual patterns, thematic abstracting, and numerous other services that address the needs of specialized scholarly researchers.</a:t>
            </a:r>
          </a:p>
          <a:p>
            <a:endParaRPr lang="en-US" dirty="0">
              <a:sym typeface="Georgia"/>
            </a:endParaRPr>
          </a:p>
          <a:p>
            <a:endParaRPr lang="en-US" dirty="0">
              <a:sym typeface="Georgia"/>
            </a:endParaRPr>
          </a:p>
          <a:p>
            <a:endParaRPr lang="en-US" dirty="0">
              <a:sym typeface="Georgia"/>
            </a:endParaRPr>
          </a:p>
          <a:p>
            <a:endParaRPr lang="en-US" dirty="0"/>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655928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47c56a0142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47c56a0142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BACK TO 2019 HIGHLIGHTS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 won’t say much here – you’ll hear more about these in the next couple of hours.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I promised Angelina, Kristina, Jessica, and Eleanor that I would not step on their talks.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When they are speaking, you just think “…..so much enhancement!  Beautiful enhancement.” </a:t>
            </a:r>
            <a:endParaRPr dirty="0"/>
          </a:p>
          <a:p>
            <a:pPr marL="0" lvl="0" indent="0" algn="l" rtl="0">
              <a:spcBef>
                <a:spcPts val="0"/>
              </a:spcBef>
              <a:spcAft>
                <a:spcPts val="0"/>
              </a:spcAft>
              <a:buNone/>
            </a:pPr>
            <a:endParaRPr lang="en-US" dirty="0"/>
          </a:p>
          <a:p>
            <a:pPr marL="0" indent="0" algn="l">
              <a:buNone/>
            </a:pPr>
            <a:r>
              <a:rPr lang="en-US" b="1" i="1" dirty="0"/>
              <a:t>Redefine our discovery and access approaches to support </a:t>
            </a:r>
          </a:p>
          <a:p>
            <a:pPr marL="0" indent="0" algn="l">
              <a:buNone/>
            </a:pPr>
            <a:r>
              <a:rPr lang="en-US" b="1" i="1" dirty="0"/>
              <a:t>greater interoperability and frictionless use of our collection. </a:t>
            </a:r>
          </a:p>
          <a:p>
            <a:pPr marL="0" indent="0" algn="l">
              <a:buNone/>
            </a:pPr>
            <a:endParaRPr lang="en-US" b="1" i="1" dirty="0"/>
          </a:p>
          <a:p>
            <a:pPr marL="0" indent="0" algn="l">
              <a:buNone/>
            </a:pPr>
            <a:r>
              <a:rPr lang="en-US" b="1" i="1" dirty="0"/>
              <a:t>Enable robust transformative uses of the corpus, and open for reading </a:t>
            </a:r>
          </a:p>
          <a:p>
            <a:pPr marL="0" indent="0" algn="l">
              <a:buNone/>
            </a:pPr>
            <a:r>
              <a:rPr lang="en-US" b="1" i="1" dirty="0"/>
              <a:t>more of the collection wherever lawfully possible. </a:t>
            </a:r>
          </a:p>
          <a:p>
            <a:pPr marL="0" indent="0" algn="ctr">
              <a:buNone/>
            </a:pPr>
            <a:endParaRPr lang="en-US" b="1" i="1" dirty="0"/>
          </a:p>
          <a:p>
            <a:endParaRPr lang="en-US" dirty="0"/>
          </a:p>
          <a:p>
            <a:r>
              <a:rPr lang="en-US" dirty="0"/>
              <a:t>We will understand how users find us now and how libraries direct their users to us.</a:t>
            </a:r>
          </a:p>
          <a:p>
            <a:r>
              <a:rPr lang="en-US" dirty="0"/>
              <a:t>Users will discover HathiTrust through our collection, not our collection through HathiTrust.</a:t>
            </a:r>
          </a:p>
          <a:p>
            <a:r>
              <a:rPr lang="en-US" dirty="0"/>
              <a:t>Our discovery strategies will change as discovery methods evolve.</a:t>
            </a:r>
          </a:p>
          <a:p>
            <a:r>
              <a:rPr lang="en-US" dirty="0"/>
              <a:t>Our data mining expertise will help us expand our notions of discovery and access.</a:t>
            </a:r>
          </a:p>
          <a:p>
            <a:endParaRPr lang="en-US" dirty="0"/>
          </a:p>
          <a:p>
            <a:endParaRPr lang="en-US"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23320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47c56a014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47c56a014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effectLst/>
              </a:rPr>
              <a:t>TRANSFORM</a:t>
            </a:r>
          </a:p>
          <a:p>
            <a:br>
              <a:rPr lang="en-US" dirty="0"/>
            </a:br>
            <a:endParaRPr lang="en-US" dirty="0"/>
          </a:p>
          <a:p>
            <a:r>
              <a:rPr lang="en-US" dirty="0"/>
              <a:t>Work we group around the “Transform” theme is intended to be that work that addresses significant challenges libraries cannot independently confront to advance innovative forms of research, pedagogy, and public engagement.” </a:t>
            </a:r>
          </a:p>
          <a:p>
            <a:r>
              <a:rPr lang="en-US" dirty="0"/>
              <a:t>This is about the cumulative effect of the rest of our work — about how we can make bigger waves in the pond. </a:t>
            </a:r>
          </a:p>
          <a:p>
            <a:r>
              <a:rPr lang="en-US" dirty="0"/>
              <a:t>In 2019 some of the most notable work here was the continuation of our Shared Print Program </a:t>
            </a:r>
          </a:p>
          <a:p>
            <a:r>
              <a:rPr lang="en-US" dirty="0"/>
              <a:t>Phase 2 for shared print leaves us with 18 million commitments for about 5 million monograph titles (about 76% of HTs collection) at 79 different HT member campuses.</a:t>
            </a:r>
          </a:p>
          <a:p>
            <a:r>
              <a:rPr lang="en-US" dirty="0"/>
              <a:t>Marks a turning point — we planned and made an initial push when launched — get to scale with commitments, build the network, get data, begin to understand the landscape of commitments better.   Tremendous thanks and accomplishment.  Heather </a:t>
            </a:r>
            <a:r>
              <a:rPr lang="en-US" dirty="0" err="1"/>
              <a:t>Weltin</a:t>
            </a:r>
            <a:r>
              <a:rPr lang="en-US" dirty="0"/>
              <a:t> </a:t>
            </a:r>
          </a:p>
          <a:p>
            <a:r>
              <a:rPr lang="en-US" dirty="0"/>
              <a:t>Going ahead </a:t>
            </a:r>
          </a:p>
          <a:p>
            <a:r>
              <a:rPr lang="en-US" dirty="0"/>
              <a:t>Let’s stay with these theme of the collection and related programs.</a:t>
            </a:r>
          </a:p>
          <a:p>
            <a:pPr lvl="1"/>
            <a:r>
              <a:rPr lang="en-US" sz="1200" b="1" i="1" kern="1200" dirty="0">
                <a:solidFill>
                  <a:schemeClr val="tx1"/>
                </a:solidFill>
                <a:effectLst/>
                <a:latin typeface="+mn-lt"/>
                <a:ea typeface="+mn-ea"/>
                <a:cs typeface="+mn-cs"/>
              </a:rPr>
              <a:t>Deepen and add breadth to the HathiTrust collections, guided by a targeted, intentional strategy for new and retrospective publications.</a:t>
            </a:r>
            <a:endParaRPr lang="en-US" dirty="0"/>
          </a:p>
          <a:p>
            <a:pPr lvl="1"/>
            <a:r>
              <a:rPr lang="en-US" sz="1200" b="1" i="1" kern="1200" dirty="0">
                <a:solidFill>
                  <a:schemeClr val="tx1"/>
                </a:solidFill>
                <a:effectLst/>
                <a:latin typeface="+mn-lt"/>
                <a:ea typeface="+mn-ea"/>
                <a:cs typeface="+mn-cs"/>
              </a:rPr>
              <a:t>Develop robust frameworks for large-scale collection management, access, and preservation</a:t>
            </a:r>
            <a:endParaRPr lang="en-US" dirty="0"/>
          </a:p>
          <a:p>
            <a:r>
              <a:rPr lang="en-US" dirty="0"/>
              <a:t>The question we’ll be asking here is: </a:t>
            </a:r>
          </a:p>
          <a:p>
            <a:pPr lvl="1"/>
            <a:r>
              <a:rPr lang="en-US" dirty="0"/>
              <a:t>How?</a:t>
            </a:r>
          </a:p>
          <a:p>
            <a:pPr lvl="1"/>
            <a:r>
              <a:rPr lang="en-US" dirty="0"/>
              <a:t>What next? </a:t>
            </a:r>
          </a:p>
          <a:p>
            <a:pPr lvl="1"/>
            <a:r>
              <a:rPr lang="en-US" dirty="0"/>
              <a:t>So what? </a:t>
            </a:r>
          </a:p>
          <a:p>
            <a:r>
              <a:rPr lang="en-US" dirty="0">
                <a:effectLst/>
              </a:rPr>
              <a:t>Focus on strategies for growth and leverage</a:t>
            </a:r>
            <a:endParaRPr lang="en-US" dirty="0"/>
          </a:p>
          <a:p>
            <a:pPr lvl="1"/>
            <a:r>
              <a:rPr lang="en-US" dirty="0">
                <a:effectLst/>
              </a:rPr>
              <a:t>Articulate intentional, not just reactive collection strategy</a:t>
            </a:r>
            <a:endParaRPr lang="en-US" dirty="0"/>
          </a:p>
          <a:p>
            <a:pPr lvl="1"/>
            <a:r>
              <a:rPr lang="en-US" dirty="0">
                <a:effectLst/>
              </a:rPr>
              <a:t>Plan/workshop next level services from Shared Print Program.</a:t>
            </a:r>
            <a:endParaRPr lang="en-US" dirty="0"/>
          </a:p>
          <a:p>
            <a:pPr lvl="1"/>
            <a:r>
              <a:rPr lang="en-US" dirty="0">
                <a:effectLst/>
              </a:rPr>
              <a:t>Improving discovery for accessible learning materials</a:t>
            </a:r>
            <a:endParaRPr lang="en-US" dirty="0"/>
          </a:p>
          <a:p>
            <a:br>
              <a:rPr lang="en-US" dirty="0"/>
            </a:br>
            <a:endParaRPr lang="en-US" dirty="0"/>
          </a:p>
          <a:p>
            <a:r>
              <a:rPr lang="en-US" dirty="0"/>
              <a:t>Why So What? </a:t>
            </a:r>
          </a:p>
          <a:p>
            <a:pPr lvl="1"/>
            <a:r>
              <a:rPr lang="en-US" dirty="0"/>
              <a:t>Argue again that our ability to collectively aggregate 17 million volumes is an opportunity to do more to transform collection access and management</a:t>
            </a:r>
          </a:p>
        </p:txBody>
      </p:sp>
    </p:spTree>
    <p:extLst>
      <p:ext uri="{BB962C8B-B14F-4D97-AF65-F5344CB8AC3E}">
        <p14:creationId xmlns:p14="http://schemas.microsoft.com/office/powerpoint/2010/main" val="3934738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65573fdf5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65573fdf5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And at first, a lot of things weren’t good enough.    Quality of image scans and metadata were visible problems that critics could use to pummel the partnerships.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were gleeful presentations and articles that would trot out bad scan after bad scan.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But what many did not know was that the Libraries themselves had been pushing Google on quality from the very start--even before it became public.   They pushed Google very hard to improve image quality, OCR quality, and metadata.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And over time, things did improve.  Google’s mechanics, processing, and workflows improved and made a difference. </a:t>
            </a:r>
          </a:p>
          <a:p>
            <a:pPr marL="0" lvl="0" indent="0" algn="l" rtl="0">
              <a:spcBef>
                <a:spcPts val="0"/>
              </a:spcBef>
              <a:spcAft>
                <a:spcPts val="0"/>
              </a:spcAft>
              <a:buNone/>
            </a:pPr>
            <a:endParaRPr dirty="0"/>
          </a:p>
          <a:p>
            <a:pPr marL="0" lvl="0" indent="0" algn="l" rtl="0">
              <a:spcBef>
                <a:spcPts val="0"/>
              </a:spcBef>
              <a:spcAft>
                <a:spcPts val="0"/>
              </a:spcAft>
              <a:buNone/>
            </a:pPr>
            <a:r>
              <a:rPr lang="en" dirty="0"/>
              <a:t>The Libraries pushed to be able to fix volumes after the fact. HathiTrust still fields hundreds of requests per year to fix bad scans, and we work with the depositing member libraries to re-scan and insert pages where needed.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Left image via Art of Google Books:  cited as </a:t>
            </a:r>
            <a:r>
              <a:rPr lang="en" sz="1050" dirty="0">
                <a:solidFill>
                  <a:srgbClr val="333333"/>
                </a:solidFill>
                <a:highlight>
                  <a:srgbClr val="FFFFFF"/>
                </a:highlight>
                <a:latin typeface="Times New Roman"/>
                <a:ea typeface="Times New Roman"/>
                <a:cs typeface="Times New Roman"/>
                <a:sym typeface="Times New Roman"/>
              </a:rPr>
              <a:t>From p. 345 of </a:t>
            </a:r>
            <a:r>
              <a:rPr lang="en" sz="1050" i="1" u="sng" dirty="0">
                <a:solidFill>
                  <a:srgbClr val="FF0000"/>
                </a:solidFill>
                <a:highlight>
                  <a:srgbClr val="FFFFFF"/>
                </a:highlight>
                <a:latin typeface="Times New Roman"/>
                <a:ea typeface="Times New Roman"/>
                <a:cs typeface="Times New Roman"/>
                <a:sym typeface="Times New Roman"/>
                <a:hlinkClick r:id="rId3"/>
              </a:rPr>
              <a:t>A New and Complete Epitome of Practical Navigation</a:t>
            </a:r>
            <a:r>
              <a:rPr lang="en" sz="1050" dirty="0">
                <a:solidFill>
                  <a:srgbClr val="333333"/>
                </a:solidFill>
                <a:highlight>
                  <a:srgbClr val="FFFFFF"/>
                </a:highlight>
                <a:latin typeface="Times New Roman"/>
                <a:ea typeface="Times New Roman"/>
                <a:cs typeface="Times New Roman"/>
                <a:sym typeface="Times New Roman"/>
              </a:rPr>
              <a:t> by John William </a:t>
            </a:r>
            <a:r>
              <a:rPr lang="en" sz="1050" dirty="0" err="1">
                <a:solidFill>
                  <a:srgbClr val="333333"/>
                </a:solidFill>
                <a:highlight>
                  <a:srgbClr val="FFFFFF"/>
                </a:highlight>
                <a:latin typeface="Times New Roman"/>
                <a:ea typeface="Times New Roman"/>
                <a:cs typeface="Times New Roman"/>
                <a:sym typeface="Times New Roman"/>
              </a:rPr>
              <a:t>Norie</a:t>
            </a:r>
            <a:r>
              <a:rPr lang="en" sz="1050" dirty="0">
                <a:solidFill>
                  <a:srgbClr val="333333"/>
                </a:solidFill>
                <a:highlight>
                  <a:srgbClr val="FFFFFF"/>
                </a:highlight>
                <a:latin typeface="Times New Roman"/>
                <a:ea typeface="Times New Roman"/>
                <a:cs typeface="Times New Roman"/>
                <a:sym typeface="Times New Roman"/>
              </a:rPr>
              <a:t> (1839). Original from Oxford University. Digitized October 24, 2006.”  Accessed October 24, 2018.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Right image via Google Books: </a:t>
            </a:r>
            <a:r>
              <a:rPr lang="en" u="sng" dirty="0">
                <a:solidFill>
                  <a:schemeClr val="hlink"/>
                </a:solidFill>
                <a:hlinkClick r:id="rId4"/>
              </a:rPr>
              <a:t>https://books.google.com/books?id=nocEAAAAQAAJ&amp;dq=practical&amp;pg=PA345#v=onepage&amp;q&amp;f=false</a:t>
            </a:r>
            <a:r>
              <a:rPr lang="en" dirty="0"/>
              <a:t>  Same volume, image apparently reprocessed to correct warp.  Accessed October 24, 2018</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6906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HathiTrust founded in 2008 – Big Ten joined by California – </a:t>
            </a:r>
          </a:p>
          <a:p>
            <a:endParaRPr lang="en-US" dirty="0"/>
          </a:p>
          <a:p>
            <a:r>
              <a:rPr lang="en-US" dirty="0"/>
              <a:t>Harvard joined in 2011</a:t>
            </a:r>
          </a:p>
          <a:p>
            <a:endParaRPr lang="en-US" dirty="0"/>
          </a:p>
          <a:p>
            <a:pPr marL="0" lvl="0" indent="0" algn="l" rtl="0">
              <a:spcBef>
                <a:spcPts val="0"/>
              </a:spcBef>
              <a:spcAft>
                <a:spcPts val="0"/>
              </a:spcAft>
              <a:buNone/>
            </a:pPr>
            <a:r>
              <a:rPr lang="en-US" dirty="0"/>
              <a:t>Portfolio view of HT activity</a:t>
            </a:r>
            <a:endParaRPr dirty="0"/>
          </a:p>
        </p:txBody>
      </p:sp>
      <p:sp>
        <p:nvSpPr>
          <p:cNvPr id="145" name="Google Shape;1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409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662cc6c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662cc6c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Thus, the Strategic Directions for 2019-2023 which we have completed and published this year reaffirm that we are still heading where we want to head; it was an alignment check.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Remain focused on book-like things and text,  but a subtle difference emerged in the conversations.  And that is articulated in the vision statement.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Mission:  no change  library aligned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Vision:  why do we collect this material anyway?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the coming years, we’ll organize our work around three themes -- here I’ll take a brief walk through these themes with some information on how we are beginning to work on this in 2019.</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60983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collection remains largely focused on NA collections, so too does the membership. </a:t>
            </a:r>
          </a:p>
          <a:p>
            <a:endParaRPr lang="en-US" dirty="0"/>
          </a:p>
          <a:p>
            <a:r>
              <a:rPr lang="en-US" dirty="0"/>
              <a:t>Fully member funded supported – annual costs sufficient for recurring work, future strategic investments, and capital infrastructure refreshment</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684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 member supported – and not only through cost sharing in the form of annual fees. </a:t>
            </a:r>
          </a:p>
          <a:p>
            <a:endParaRPr lang="en-US" dirty="0"/>
          </a:p>
          <a:p>
            <a:r>
              <a:rPr lang="en-US" dirty="0"/>
              <a:t>Members contribute effort in a variety of ways – copyright review is done by 48 different staff contributing effort from member libraries. </a:t>
            </a:r>
          </a:p>
          <a:p>
            <a:endParaRPr lang="en-US" dirty="0"/>
          </a:p>
          <a:p>
            <a:r>
              <a:rPr lang="en-US" dirty="0"/>
              <a:t>We also rely on co-investments made by members to operate HathiTrust’s services and infrastructure. </a:t>
            </a:r>
          </a:p>
          <a:p>
            <a:endParaRPr lang="en-US" dirty="0"/>
          </a:p>
          <a:p>
            <a:r>
              <a:rPr lang="en-US" dirty="0"/>
              <a:t>Admin, preservation, digital library </a:t>
            </a:r>
            <a:r>
              <a:rPr lang="en-US" dirty="0" err="1"/>
              <a:t>etc</a:t>
            </a:r>
            <a:r>
              <a:rPr lang="en-US" dirty="0"/>
              <a:t> at U of M – which led the founding. </a:t>
            </a:r>
          </a:p>
          <a:p>
            <a:endParaRPr lang="en-US" dirty="0"/>
          </a:p>
          <a:p>
            <a:r>
              <a:rPr lang="en-US" dirty="0"/>
              <a:t>Metadata services from California Digital Library – one of the founds of HT. </a:t>
            </a:r>
          </a:p>
          <a:p>
            <a:endParaRPr lang="en-US" dirty="0"/>
          </a:p>
          <a:p>
            <a:r>
              <a:rPr lang="en-US" dirty="0"/>
              <a:t>HathiTrust Research Center is based at IU and UI. </a:t>
            </a:r>
          </a:p>
          <a:p>
            <a:endParaRPr lang="en-US" dirty="0"/>
          </a:p>
          <a:p>
            <a:r>
              <a:rPr lang="en-US" dirty="0"/>
              <a:t>Services hosted are paid for in part by fees paid by all 150 members AND with in-kind co-investments made by Illinois, </a:t>
            </a:r>
            <a:r>
              <a:rPr lang="en-US" dirty="0" err="1"/>
              <a:t>Inidana</a:t>
            </a:r>
            <a:r>
              <a:rPr lang="en-US" dirty="0"/>
              <a:t> Michigan and California. </a:t>
            </a:r>
          </a:p>
          <a:p>
            <a:endParaRPr lang="en-US" dirty="0"/>
          </a:p>
          <a:p>
            <a:r>
              <a:rPr lang="en-US" dirty="0"/>
              <a:t>Deep support for HT development at each of these </a:t>
            </a:r>
            <a:r>
              <a:rPr lang="en-US" dirty="0" err="1"/>
              <a:t>instittions</a:t>
            </a:r>
            <a:r>
              <a:rPr lang="en-US" dirty="0"/>
              <a:t>, and in case of HTRC it goes deeper than the library, into VPR, CIO, provosts.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442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3"/>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3"/>
          <p:cNvSpPr txBox="1">
            <a:spLocks noGrp="1"/>
          </p:cNvSpPr>
          <p:nvPr>
            <p:ph type="body" idx="1"/>
          </p:nvPr>
        </p:nvSpPr>
        <p:spPr>
          <a:xfrm>
            <a:off x="1097280" y="1845735"/>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2" name="Google Shape;22;p23"/>
          <p:cNvSpPr txBox="1">
            <a:spLocks noGrp="1"/>
          </p:cNvSpPr>
          <p:nvPr>
            <p:ph type="dt" idx="10"/>
          </p:nvPr>
        </p:nvSpPr>
        <p:spPr>
          <a:xfrm>
            <a:off x="1097283"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5 DECEMBER 2019</a:t>
            </a:r>
            <a:endParaRPr/>
          </a:p>
        </p:txBody>
      </p:sp>
      <p:sp>
        <p:nvSpPr>
          <p:cNvPr id="23" name="Google Shape;23;p23"/>
          <p:cNvSpPr txBox="1">
            <a:spLocks noGrp="1"/>
          </p:cNvSpPr>
          <p:nvPr>
            <p:ph type="ftr" idx="11"/>
          </p:nvPr>
        </p:nvSpPr>
        <p:spPr>
          <a:xfrm>
            <a:off x="3686187"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9900461"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4"/>
          <p:cNvSpPr/>
          <p:nvPr/>
        </p:nvSpPr>
        <p:spPr>
          <a:xfrm>
            <a:off x="-1055" y="6400800"/>
            <a:ext cx="12188825" cy="457200"/>
          </a:xfrm>
          <a:prstGeom prst="rect">
            <a:avLst/>
          </a:pr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24"/>
          <p:cNvSpPr/>
          <p:nvPr/>
        </p:nvSpPr>
        <p:spPr>
          <a:xfrm>
            <a:off x="18" y="6334316"/>
            <a:ext cx="12188825" cy="64008"/>
          </a:xfrm>
          <a:prstGeom prst="rect">
            <a:avLst/>
          </a:prstGeom>
          <a:solidFill>
            <a:srgbClr val="EF7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4"/>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6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24"/>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b="1" cap="none">
                <a:solidFill>
                  <a:schemeClr val="dk1"/>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30" name="Google Shape;30;p24"/>
          <p:cNvSpPr txBox="1">
            <a:spLocks noGrp="1"/>
          </p:cNvSpPr>
          <p:nvPr>
            <p:ph type="dt" idx="10"/>
          </p:nvPr>
        </p:nvSpPr>
        <p:spPr>
          <a:xfrm>
            <a:off x="1097283"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5 DECEMBER 2019</a:t>
            </a:r>
            <a:endParaRPr/>
          </a:p>
        </p:txBody>
      </p:sp>
      <p:sp>
        <p:nvSpPr>
          <p:cNvPr id="31" name="Google Shape;31;p24"/>
          <p:cNvSpPr txBox="1">
            <a:spLocks noGrp="1"/>
          </p:cNvSpPr>
          <p:nvPr>
            <p:ph type="ftr" idx="11"/>
          </p:nvPr>
        </p:nvSpPr>
        <p:spPr>
          <a:xfrm>
            <a:off x="3686187"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9900461"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3" name="Google Shape;33;p24"/>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pic>
        <p:nvPicPr>
          <p:cNvPr id="34" name="Google Shape;34;p24"/>
          <p:cNvPicPr preferRelativeResize="0"/>
          <p:nvPr/>
        </p:nvPicPr>
        <p:blipFill rotWithShape="1">
          <a:blip r:embed="rId2">
            <a:alphaModFix/>
          </a:blip>
          <a:srcRect/>
          <a:stretch/>
        </p:blipFill>
        <p:spPr>
          <a:xfrm>
            <a:off x="5654986" y="6438217"/>
            <a:ext cx="980866" cy="372840"/>
          </a:xfrm>
          <a:prstGeom prst="rect">
            <a:avLst/>
          </a:prstGeom>
          <a:noFill/>
          <a:ln>
            <a:noFill/>
          </a:ln>
        </p:spPr>
      </p:pic>
      <p:pic>
        <p:nvPicPr>
          <p:cNvPr id="35" name="Google Shape;35;p24"/>
          <p:cNvPicPr preferRelativeResize="0"/>
          <p:nvPr/>
        </p:nvPicPr>
        <p:blipFill rotWithShape="1">
          <a:blip r:embed="rId3">
            <a:alphaModFix/>
          </a:blip>
          <a:srcRect/>
          <a:stretch/>
        </p:blipFill>
        <p:spPr>
          <a:xfrm>
            <a:off x="11727936" y="6402800"/>
            <a:ext cx="464064" cy="4531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25"/>
          <p:cNvSpPr/>
          <p:nvPr/>
        </p:nvSpPr>
        <p:spPr>
          <a:xfrm>
            <a:off x="-1055" y="6397625"/>
            <a:ext cx="12188825" cy="457200"/>
          </a:xfrm>
          <a:prstGeom prst="rect">
            <a:avLst/>
          </a:prstGeom>
          <a:solidFill>
            <a:srgbClr val="7F7F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1">
              <a:solidFill>
                <a:schemeClr val="lt1"/>
              </a:solidFill>
              <a:latin typeface="Calibri"/>
              <a:ea typeface="Calibri"/>
              <a:cs typeface="Calibri"/>
              <a:sym typeface="Calibri"/>
            </a:endParaRPr>
          </a:p>
        </p:txBody>
      </p:sp>
      <p:sp>
        <p:nvSpPr>
          <p:cNvPr id="38" name="Google Shape;38;p25"/>
          <p:cNvSpPr/>
          <p:nvPr/>
        </p:nvSpPr>
        <p:spPr>
          <a:xfrm>
            <a:off x="18" y="6334316"/>
            <a:ext cx="12188825" cy="64008"/>
          </a:xfrm>
          <a:prstGeom prst="rect">
            <a:avLst/>
          </a:prstGeom>
          <a:solidFill>
            <a:srgbClr val="EF7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5"/>
          <p:cNvSpPr txBox="1">
            <a:spLocks noGrp="1"/>
          </p:cNvSpPr>
          <p:nvPr>
            <p:ph type="dt" idx="10"/>
          </p:nvPr>
        </p:nvSpPr>
        <p:spPr>
          <a:xfrm>
            <a:off x="1097283"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5 DECEMBER 2019</a:t>
            </a:r>
            <a:endParaRPr/>
          </a:p>
        </p:txBody>
      </p:sp>
      <p:sp>
        <p:nvSpPr>
          <p:cNvPr id="40" name="Google Shape;40;p25"/>
          <p:cNvSpPr txBox="1">
            <a:spLocks noGrp="1"/>
          </p:cNvSpPr>
          <p:nvPr>
            <p:ph type="ftr" idx="11"/>
          </p:nvPr>
        </p:nvSpPr>
        <p:spPr>
          <a:xfrm>
            <a:off x="3686187"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5"/>
          <p:cNvSpPr txBox="1">
            <a:spLocks noGrp="1"/>
          </p:cNvSpPr>
          <p:nvPr>
            <p:ph type="sldNum" idx="12"/>
          </p:nvPr>
        </p:nvSpPr>
        <p:spPr>
          <a:xfrm>
            <a:off x="9900461"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25"/>
          <p:cNvSpPr/>
          <p:nvPr/>
        </p:nvSpPr>
        <p:spPr>
          <a:xfrm>
            <a:off x="1097283" y="1549400"/>
            <a:ext cx="10264984" cy="342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 name="Google Shape;43;p25"/>
          <p:cNvPicPr preferRelativeResize="0"/>
          <p:nvPr/>
        </p:nvPicPr>
        <p:blipFill rotWithShape="1">
          <a:blip r:embed="rId2">
            <a:alphaModFix/>
          </a:blip>
          <a:srcRect/>
          <a:stretch/>
        </p:blipFill>
        <p:spPr>
          <a:xfrm>
            <a:off x="11723914" y="6397625"/>
            <a:ext cx="463856" cy="4531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8"/>
          <p:cNvSpPr txBox="1">
            <a:spLocks noGrp="1"/>
          </p:cNvSpPr>
          <p:nvPr>
            <p:ph type="body" idx="1"/>
          </p:nvPr>
        </p:nvSpPr>
        <p:spPr>
          <a:xfrm>
            <a:off x="1097280" y="1846053"/>
            <a:ext cx="4937760" cy="73628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4" name="Google Shape;64;p28"/>
          <p:cNvSpPr txBox="1">
            <a:spLocks noGrp="1"/>
          </p:cNvSpPr>
          <p:nvPr>
            <p:ph type="body" idx="2"/>
          </p:nvPr>
        </p:nvSpPr>
        <p:spPr>
          <a:xfrm>
            <a:off x="1097280" y="2582335"/>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5" name="Google Shape;65;p28"/>
          <p:cNvSpPr txBox="1">
            <a:spLocks noGrp="1"/>
          </p:cNvSpPr>
          <p:nvPr>
            <p:ph type="body" idx="3"/>
          </p:nvPr>
        </p:nvSpPr>
        <p:spPr>
          <a:xfrm>
            <a:off x="6217920" y="1846053"/>
            <a:ext cx="4937760" cy="73628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6" name="Google Shape;66;p28"/>
          <p:cNvSpPr txBox="1">
            <a:spLocks noGrp="1"/>
          </p:cNvSpPr>
          <p:nvPr>
            <p:ph type="body" idx="4"/>
          </p:nvPr>
        </p:nvSpPr>
        <p:spPr>
          <a:xfrm>
            <a:off x="6217920" y="2582335"/>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28"/>
          <p:cNvSpPr txBox="1">
            <a:spLocks noGrp="1"/>
          </p:cNvSpPr>
          <p:nvPr>
            <p:ph type="dt" idx="10"/>
          </p:nvPr>
        </p:nvSpPr>
        <p:spPr>
          <a:xfrm>
            <a:off x="1097283"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5 DECEMBER 2019</a:t>
            </a:r>
            <a:endParaRPr/>
          </a:p>
        </p:txBody>
      </p:sp>
      <p:sp>
        <p:nvSpPr>
          <p:cNvPr id="68" name="Google Shape;68;p28"/>
          <p:cNvSpPr txBox="1">
            <a:spLocks noGrp="1"/>
          </p:cNvSpPr>
          <p:nvPr>
            <p:ph type="ftr" idx="11"/>
          </p:nvPr>
        </p:nvSpPr>
        <p:spPr>
          <a:xfrm>
            <a:off x="3686187"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8"/>
          <p:cNvSpPr txBox="1">
            <a:spLocks noGrp="1"/>
          </p:cNvSpPr>
          <p:nvPr>
            <p:ph type="sldNum" idx="12"/>
          </p:nvPr>
        </p:nvSpPr>
        <p:spPr>
          <a:xfrm>
            <a:off x="9900461"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29"/>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9"/>
          <p:cNvSpPr txBox="1">
            <a:spLocks noGrp="1"/>
          </p:cNvSpPr>
          <p:nvPr>
            <p:ph type="dt" idx="10"/>
          </p:nvPr>
        </p:nvSpPr>
        <p:spPr>
          <a:xfrm>
            <a:off x="1097283"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5 DECEMBER 2019</a:t>
            </a:r>
            <a:endParaRPr/>
          </a:p>
        </p:txBody>
      </p:sp>
      <p:sp>
        <p:nvSpPr>
          <p:cNvPr id="73" name="Google Shape;73;p29"/>
          <p:cNvSpPr txBox="1">
            <a:spLocks noGrp="1"/>
          </p:cNvSpPr>
          <p:nvPr>
            <p:ph type="ftr" idx="11"/>
          </p:nvPr>
        </p:nvSpPr>
        <p:spPr>
          <a:xfrm>
            <a:off x="3686187"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9900461"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7" name="Rectangle 6"/>
          <p:cNvSpPr/>
          <p:nvPr/>
        </p:nvSpPr>
        <p:spPr>
          <a:xfrm>
            <a:off x="3178" y="6397625"/>
            <a:ext cx="12188825"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400" dirty="0"/>
          </a:p>
        </p:txBody>
      </p:sp>
      <p:sp>
        <p:nvSpPr>
          <p:cNvPr id="8" name="Rectangle 7"/>
          <p:cNvSpPr/>
          <p:nvPr/>
        </p:nvSpPr>
        <p:spPr>
          <a:xfrm>
            <a:off x="18" y="6334316"/>
            <a:ext cx="12188825" cy="64008"/>
          </a:xfrm>
          <a:prstGeom prst="rect">
            <a:avLst/>
          </a:prstGeom>
          <a:solidFill>
            <a:srgbClr val="EF7C2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5 DECEMBER 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83D85-6423-A047-A813-9A1BD6CAD12A}"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5"/>
          <p:cNvPicPr>
            <a:picLocks noChangeAspect="1" noChangeArrowheads="1"/>
          </p:cNvPicPr>
          <p:nvPr/>
        </p:nvPicPr>
        <p:blipFill>
          <a:blip r:embed="rId2"/>
          <a:srcRect/>
          <a:stretch>
            <a:fillRect/>
          </a:stretch>
        </p:blipFill>
        <p:spPr bwMode="auto">
          <a:xfrm>
            <a:off x="11698941" y="6393966"/>
            <a:ext cx="493061" cy="457684"/>
          </a:xfrm>
          <a:prstGeom prst="rect">
            <a:avLst/>
          </a:prstGeom>
          <a:noFill/>
          <a:ln w="9525">
            <a:noFill/>
            <a:miter lim="800000"/>
            <a:headEnd/>
            <a:tailEnd/>
          </a:ln>
        </p:spPr>
      </p:pic>
    </p:spTree>
    <p:extLst>
      <p:ext uri="{BB962C8B-B14F-4D97-AF65-F5344CB8AC3E}">
        <p14:creationId xmlns:p14="http://schemas.microsoft.com/office/powerpoint/2010/main" val="30076128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7"/>
        <p:cNvGrpSpPr/>
        <p:nvPr/>
      </p:nvGrpSpPr>
      <p:grpSpPr>
        <a:xfrm>
          <a:off x="0" y="0"/>
          <a:ext cx="0" cy="0"/>
          <a:chOff x="0" y="0"/>
          <a:chExt cx="0" cy="0"/>
        </a:xfrm>
      </p:grpSpPr>
      <p:sp>
        <p:nvSpPr>
          <p:cNvPr id="88" name="Google Shape;88;p33"/>
          <p:cNvSpPr txBox="1">
            <a:spLocks noGrp="1"/>
          </p:cNvSpPr>
          <p:nvPr>
            <p:ph type="dt" idx="10"/>
          </p:nvPr>
        </p:nvSpPr>
        <p:spPr>
          <a:xfrm>
            <a:off x="1097283"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5 DECEMBER 2019</a:t>
            </a:r>
            <a:endParaRPr/>
          </a:p>
        </p:txBody>
      </p:sp>
      <p:sp>
        <p:nvSpPr>
          <p:cNvPr id="89" name="Google Shape;89;p33"/>
          <p:cNvSpPr txBox="1">
            <a:spLocks noGrp="1"/>
          </p:cNvSpPr>
          <p:nvPr>
            <p:ph type="ftr" idx="11"/>
          </p:nvPr>
        </p:nvSpPr>
        <p:spPr>
          <a:xfrm>
            <a:off x="3686187"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3"/>
          <p:cNvSpPr txBox="1">
            <a:spLocks noGrp="1"/>
          </p:cNvSpPr>
          <p:nvPr>
            <p:ph type="sldNum" idx="12"/>
          </p:nvPr>
        </p:nvSpPr>
        <p:spPr>
          <a:xfrm>
            <a:off x="9900461"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706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p:nvPr/>
        </p:nvSpPr>
        <p:spPr>
          <a:xfrm>
            <a:off x="1" y="6400800"/>
            <a:ext cx="12192000" cy="457200"/>
          </a:xfrm>
          <a:prstGeom prst="rect">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2"/>
          <p:cNvSpPr/>
          <p:nvPr/>
        </p:nvSpPr>
        <p:spPr>
          <a:xfrm>
            <a:off x="2" y="6334318"/>
            <a:ext cx="12192000" cy="65999"/>
          </a:xfrm>
          <a:prstGeom prst="rect">
            <a:avLst/>
          </a:prstGeom>
          <a:solidFill>
            <a:srgbClr val="EF7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2"/>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1"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2"/>
          <p:cNvSpPr txBox="1">
            <a:spLocks noGrp="1"/>
          </p:cNvSpPr>
          <p:nvPr>
            <p:ph type="body" idx="1"/>
          </p:nvPr>
        </p:nvSpPr>
        <p:spPr>
          <a:xfrm>
            <a:off x="1097280" y="1845735"/>
            <a:ext cx="10058400" cy="4023360"/>
          </a:xfrm>
          <a:prstGeom prst="rect">
            <a:avLst/>
          </a:prstGeom>
          <a:noFill/>
          <a:ln>
            <a:noFill/>
          </a:ln>
        </p:spPr>
        <p:txBody>
          <a:bodyPr spcFirstLastPara="1" wrap="square" lIns="0" tIns="45700" rIns="0" bIns="45700" anchor="t" anchorCtr="0">
            <a:normAutofit/>
          </a:bodyPr>
          <a:lstStyle>
            <a:lvl1pPr marL="457200" marR="0" lvl="0" indent="-381000" algn="l" rtl="0">
              <a:lnSpc>
                <a:spcPct val="90000"/>
              </a:lnSpc>
              <a:spcBef>
                <a:spcPts val="1200"/>
              </a:spcBef>
              <a:spcAft>
                <a:spcPts val="0"/>
              </a:spcAft>
              <a:buClr>
                <a:schemeClr val="accent1"/>
              </a:buClr>
              <a:buSzPts val="2400"/>
              <a:buFont typeface="Calibri"/>
              <a:buChar char=" "/>
              <a:defRPr sz="2400" b="0" i="0" u="none" strike="noStrike" cap="none">
                <a:solidFill>
                  <a:srgbClr val="3F3F3F"/>
                </a:solidFill>
                <a:latin typeface="Calibri"/>
                <a:ea typeface="Calibri"/>
                <a:cs typeface="Calibri"/>
                <a:sym typeface="Calibri"/>
              </a:defRPr>
            </a:lvl1pPr>
            <a:lvl2pPr marL="914400" marR="0" lvl="1" indent="-368300" algn="l" rtl="0">
              <a:lnSpc>
                <a:spcPct val="90000"/>
              </a:lnSpc>
              <a:spcBef>
                <a:spcPts val="200"/>
              </a:spcBef>
              <a:spcAft>
                <a:spcPts val="0"/>
              </a:spcAft>
              <a:buClr>
                <a:schemeClr val="accent1"/>
              </a:buClr>
              <a:buSzPts val="2200"/>
              <a:buFont typeface="Calibri"/>
              <a:buChar char="◦"/>
              <a:defRPr sz="2200" b="0" i="0" u="none" strike="noStrike" cap="none">
                <a:solidFill>
                  <a:srgbClr val="3F3F3F"/>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accent1"/>
              </a:buClr>
              <a:buSzPts val="2000"/>
              <a:buFont typeface="Calibri"/>
              <a:buChar char="◦"/>
              <a:defRPr sz="2000" b="0" i="0" u="none" strike="noStrike" cap="none">
                <a:solidFill>
                  <a:srgbClr val="3F3F3F"/>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1"/>
              </a:buClr>
              <a:buSzPts val="1600"/>
              <a:buFont typeface="Calibri"/>
              <a:buChar char="◦"/>
              <a:defRPr sz="16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22"/>
          <p:cNvSpPr txBox="1">
            <a:spLocks noGrp="1"/>
          </p:cNvSpPr>
          <p:nvPr>
            <p:ph type="dt" idx="10"/>
          </p:nvPr>
        </p:nvSpPr>
        <p:spPr>
          <a:xfrm>
            <a:off x="1097283" y="6459787"/>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5 DECEMBER 2019</a:t>
            </a:r>
            <a:endParaRPr/>
          </a:p>
        </p:txBody>
      </p:sp>
      <p:sp>
        <p:nvSpPr>
          <p:cNvPr id="15" name="Google Shape;15;p22"/>
          <p:cNvSpPr txBox="1">
            <a:spLocks noGrp="1"/>
          </p:cNvSpPr>
          <p:nvPr>
            <p:ph type="ftr" idx="11"/>
          </p:nvPr>
        </p:nvSpPr>
        <p:spPr>
          <a:xfrm>
            <a:off x="3686187" y="6459787"/>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2"/>
          <p:cNvSpPr txBox="1">
            <a:spLocks noGrp="1"/>
          </p:cNvSpPr>
          <p:nvPr>
            <p:ph type="sldNum" idx="12"/>
          </p:nvPr>
        </p:nvSpPr>
        <p:spPr>
          <a:xfrm>
            <a:off x="9900461"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1" b="0" i="0" u="none" strike="noStrike" cap="none">
                <a:solidFill>
                  <a:srgbClr val="FFFFFF"/>
                </a:solidFill>
                <a:latin typeface="Calibri"/>
                <a:ea typeface="Calibri"/>
                <a:cs typeface="Calibri"/>
                <a:sym typeface="Calibri"/>
              </a:defRPr>
            </a:lvl1pPr>
            <a:lvl2pPr marL="0" marR="0" lvl="1" indent="0" algn="r" rtl="0">
              <a:spcBef>
                <a:spcPts val="0"/>
              </a:spcBef>
              <a:buNone/>
              <a:defRPr sz="1051" b="0" i="0" u="none" strike="noStrike" cap="none">
                <a:solidFill>
                  <a:srgbClr val="FFFFFF"/>
                </a:solidFill>
                <a:latin typeface="Calibri"/>
                <a:ea typeface="Calibri"/>
                <a:cs typeface="Calibri"/>
                <a:sym typeface="Calibri"/>
              </a:defRPr>
            </a:lvl2pPr>
            <a:lvl3pPr marL="0" marR="0" lvl="2" indent="0" algn="r" rtl="0">
              <a:spcBef>
                <a:spcPts val="0"/>
              </a:spcBef>
              <a:buNone/>
              <a:defRPr sz="1051" b="0" i="0" u="none" strike="noStrike" cap="none">
                <a:solidFill>
                  <a:srgbClr val="FFFFFF"/>
                </a:solidFill>
                <a:latin typeface="Calibri"/>
                <a:ea typeface="Calibri"/>
                <a:cs typeface="Calibri"/>
                <a:sym typeface="Calibri"/>
              </a:defRPr>
            </a:lvl3pPr>
            <a:lvl4pPr marL="0" marR="0" lvl="3" indent="0" algn="r" rtl="0">
              <a:spcBef>
                <a:spcPts val="0"/>
              </a:spcBef>
              <a:buNone/>
              <a:defRPr sz="1051" b="0" i="0" u="none" strike="noStrike" cap="none">
                <a:solidFill>
                  <a:srgbClr val="FFFFFF"/>
                </a:solidFill>
                <a:latin typeface="Calibri"/>
                <a:ea typeface="Calibri"/>
                <a:cs typeface="Calibri"/>
                <a:sym typeface="Calibri"/>
              </a:defRPr>
            </a:lvl4pPr>
            <a:lvl5pPr marL="0" marR="0" lvl="4" indent="0" algn="r" rtl="0">
              <a:spcBef>
                <a:spcPts val="0"/>
              </a:spcBef>
              <a:buNone/>
              <a:defRPr sz="1051" b="0" i="0" u="none" strike="noStrike" cap="none">
                <a:solidFill>
                  <a:srgbClr val="FFFFFF"/>
                </a:solidFill>
                <a:latin typeface="Calibri"/>
                <a:ea typeface="Calibri"/>
                <a:cs typeface="Calibri"/>
                <a:sym typeface="Calibri"/>
              </a:defRPr>
            </a:lvl5pPr>
            <a:lvl6pPr marL="0" marR="0" lvl="5" indent="0" algn="r" rtl="0">
              <a:spcBef>
                <a:spcPts val="0"/>
              </a:spcBef>
              <a:buNone/>
              <a:defRPr sz="1051" b="0" i="0" u="none" strike="noStrike" cap="none">
                <a:solidFill>
                  <a:srgbClr val="FFFFFF"/>
                </a:solidFill>
                <a:latin typeface="Calibri"/>
                <a:ea typeface="Calibri"/>
                <a:cs typeface="Calibri"/>
                <a:sym typeface="Calibri"/>
              </a:defRPr>
            </a:lvl6pPr>
            <a:lvl7pPr marL="0" marR="0" lvl="6" indent="0" algn="r" rtl="0">
              <a:spcBef>
                <a:spcPts val="0"/>
              </a:spcBef>
              <a:buNone/>
              <a:defRPr sz="1051" b="0" i="0" u="none" strike="noStrike" cap="none">
                <a:solidFill>
                  <a:srgbClr val="FFFFFF"/>
                </a:solidFill>
                <a:latin typeface="Calibri"/>
                <a:ea typeface="Calibri"/>
                <a:cs typeface="Calibri"/>
                <a:sym typeface="Calibri"/>
              </a:defRPr>
            </a:lvl7pPr>
            <a:lvl8pPr marL="0" marR="0" lvl="7" indent="0" algn="r" rtl="0">
              <a:spcBef>
                <a:spcPts val="0"/>
              </a:spcBef>
              <a:buNone/>
              <a:defRPr sz="1051" b="0" i="0" u="none" strike="noStrike" cap="none">
                <a:solidFill>
                  <a:srgbClr val="FFFFFF"/>
                </a:solidFill>
                <a:latin typeface="Calibri"/>
                <a:ea typeface="Calibri"/>
                <a:cs typeface="Calibri"/>
                <a:sym typeface="Calibri"/>
              </a:defRPr>
            </a:lvl8pPr>
            <a:lvl9pPr marL="0" marR="0" lvl="8" indent="0" algn="r" rtl="0">
              <a:spcBef>
                <a:spcPts val="0"/>
              </a:spcBef>
              <a:buNone/>
              <a:defRPr sz="1051"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22"/>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pic>
        <p:nvPicPr>
          <p:cNvPr id="18" name="Google Shape;18;p22"/>
          <p:cNvPicPr preferRelativeResize="0"/>
          <p:nvPr/>
        </p:nvPicPr>
        <p:blipFill rotWithShape="1">
          <a:blip r:embed="rId9">
            <a:alphaModFix/>
          </a:blip>
          <a:srcRect/>
          <a:stretch/>
        </p:blipFill>
        <p:spPr>
          <a:xfrm>
            <a:off x="11701903" y="6400317"/>
            <a:ext cx="490099" cy="4572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9" r:id="rId6"/>
    <p:sldLayoutId id="2147483660" r:id="rId7"/>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2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hathitrust.org/usdocs_registry"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is.gd/HathiFedDoc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analytics.hathitrust.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mailto:furlough@HathiTrust.or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ctrTitle"/>
          </p:nvPr>
        </p:nvSpPr>
        <p:spPr>
          <a:xfrm>
            <a:off x="1097280" y="832104"/>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4800"/>
              <a:buFont typeface="Calibri"/>
              <a:buNone/>
            </a:pPr>
            <a:r>
              <a:rPr lang="en-US" sz="6600" dirty="0"/>
              <a:t>HathiTrust:  </a:t>
            </a:r>
            <a:br>
              <a:rPr lang="en-US" sz="6600" dirty="0"/>
            </a:br>
            <a:r>
              <a:rPr lang="en-US" sz="6600" dirty="0"/>
              <a:t>Focusing Collections and Collective Work</a:t>
            </a:r>
            <a:endParaRPr sz="6600" dirty="0"/>
          </a:p>
        </p:txBody>
      </p:sp>
      <p:sp>
        <p:nvSpPr>
          <p:cNvPr id="102" name="Google Shape;102;p2"/>
          <p:cNvSpPr txBox="1">
            <a:spLocks noGrp="1"/>
          </p:cNvSpPr>
          <p:nvPr>
            <p:ph type="subTitle" idx="1"/>
          </p:nvPr>
        </p:nvSpPr>
        <p:spPr>
          <a:xfrm>
            <a:off x="1100051" y="4455619"/>
            <a:ext cx="10058400" cy="1883187"/>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SzPts val="2040"/>
              <a:buNone/>
            </a:pPr>
            <a:r>
              <a:rPr lang="en-US" sz="2000" dirty="0"/>
              <a:t>Mike Furlough, HathiTrust</a:t>
            </a:r>
            <a:endParaRPr sz="2000" dirty="0"/>
          </a:p>
          <a:p>
            <a:pPr marL="0" lvl="0" indent="0" algn="l" rtl="0">
              <a:lnSpc>
                <a:spcPct val="70000"/>
              </a:lnSpc>
              <a:spcBef>
                <a:spcPts val="1400"/>
              </a:spcBef>
              <a:spcAft>
                <a:spcPts val="0"/>
              </a:spcAft>
              <a:buSzPts val="2040"/>
              <a:buNone/>
            </a:pPr>
            <a:r>
              <a:rPr lang="en-US" sz="1800" dirty="0"/>
              <a:t>5 December 2019</a:t>
            </a:r>
          </a:p>
          <a:p>
            <a:pPr marL="0" lvl="0" indent="0" algn="l" rtl="0">
              <a:lnSpc>
                <a:spcPct val="70000"/>
              </a:lnSpc>
              <a:spcBef>
                <a:spcPts val="1400"/>
              </a:spcBef>
              <a:spcAft>
                <a:spcPts val="0"/>
              </a:spcAft>
              <a:buSzPts val="2040"/>
              <a:buNone/>
            </a:pPr>
            <a:r>
              <a:rPr lang="en-US" sz="1800" dirty="0"/>
              <a:t>Harvard University Libraries</a:t>
            </a:r>
            <a:endParaRPr sz="1800" dirty="0"/>
          </a:p>
        </p:txBody>
      </p:sp>
      <p:sp>
        <p:nvSpPr>
          <p:cNvPr id="4" name="Date Placeholder 3">
            <a:extLst>
              <a:ext uri="{FF2B5EF4-FFF2-40B4-BE49-F238E27FC236}">
                <a16:creationId xmlns:a16="http://schemas.microsoft.com/office/drawing/2014/main" id="{B137ACA0-3F68-C240-BE2D-C1BE804286FE}"/>
              </a:ext>
            </a:extLst>
          </p:cNvPr>
          <p:cNvSpPr>
            <a:spLocks noGrp="1"/>
          </p:cNvSpPr>
          <p:nvPr>
            <p:ph type="dt"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00743418-CF3F-D84A-9AC3-B8EF1613F4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7358D8-E4E9-5145-AF9D-B09C18BCDF04}"/>
              </a:ext>
            </a:extLst>
          </p:cNvPr>
          <p:cNvGrpSpPr/>
          <p:nvPr/>
        </p:nvGrpSpPr>
        <p:grpSpPr>
          <a:xfrm>
            <a:off x="0" y="0"/>
            <a:ext cx="12192000" cy="6368422"/>
            <a:chOff x="368300" y="0"/>
            <a:chExt cx="12192000" cy="6368422"/>
          </a:xfrm>
        </p:grpSpPr>
        <p:pic>
          <p:nvPicPr>
            <p:cNvPr id="3" name="Picture 2">
              <a:extLst>
                <a:ext uri="{FF2B5EF4-FFF2-40B4-BE49-F238E27FC236}">
                  <a16:creationId xmlns:a16="http://schemas.microsoft.com/office/drawing/2014/main" id="{244B6951-29A8-EF45-AF08-602A963EF13A}"/>
                </a:ext>
              </a:extLst>
            </p:cNvPr>
            <p:cNvPicPr>
              <a:picLocks noChangeAspect="1"/>
            </p:cNvPicPr>
            <p:nvPr/>
          </p:nvPicPr>
          <p:blipFill>
            <a:blip r:embed="rId3"/>
            <a:stretch>
              <a:fillRect/>
            </a:stretch>
          </p:blipFill>
          <p:spPr>
            <a:xfrm>
              <a:off x="368300" y="0"/>
              <a:ext cx="12192000" cy="6368422"/>
            </a:xfrm>
            <a:prstGeom prst="rect">
              <a:avLst/>
            </a:prstGeom>
          </p:spPr>
        </p:pic>
        <p:sp>
          <p:nvSpPr>
            <p:cNvPr id="4" name="TextBox 3">
              <a:extLst>
                <a:ext uri="{FF2B5EF4-FFF2-40B4-BE49-F238E27FC236}">
                  <a16:creationId xmlns:a16="http://schemas.microsoft.com/office/drawing/2014/main" id="{36B59796-B454-944E-92AA-7DA02A7EFFFA}"/>
                </a:ext>
              </a:extLst>
            </p:cNvPr>
            <p:cNvSpPr txBox="1"/>
            <p:nvPr/>
          </p:nvSpPr>
          <p:spPr>
            <a:xfrm>
              <a:off x="1251580" y="3305323"/>
              <a:ext cx="2984500" cy="523220"/>
            </a:xfrm>
            <a:prstGeom prst="rect">
              <a:avLst/>
            </a:prstGeom>
            <a:solidFill>
              <a:schemeClr val="accent6"/>
            </a:solidFill>
          </p:spPr>
          <p:txBody>
            <a:bodyPr wrap="square" rtlCol="0">
              <a:spAutoFit/>
            </a:bodyPr>
            <a:lstStyle/>
            <a:p>
              <a:r>
                <a:rPr lang="en-US" b="1" dirty="0">
                  <a:solidFill>
                    <a:schemeClr val="tx1"/>
                  </a:solidFill>
                </a:rPr>
                <a:t>California Digital Library – (</a:t>
              </a:r>
              <a:r>
                <a:rPr lang="en-US" b="1" dirty="0" err="1">
                  <a:solidFill>
                    <a:schemeClr val="tx1"/>
                  </a:solidFill>
                </a:rPr>
                <a:t>zephir</a:t>
              </a:r>
              <a:r>
                <a:rPr lang="en-US" b="1" dirty="0">
                  <a:solidFill>
                    <a:schemeClr val="tx1"/>
                  </a:solidFill>
                </a:rPr>
                <a:t>) metadata management </a:t>
              </a:r>
            </a:p>
          </p:txBody>
        </p:sp>
        <p:sp>
          <p:nvSpPr>
            <p:cNvPr id="7" name="TextBox 6">
              <a:extLst>
                <a:ext uri="{FF2B5EF4-FFF2-40B4-BE49-F238E27FC236}">
                  <a16:creationId xmlns:a16="http://schemas.microsoft.com/office/drawing/2014/main" id="{29C559C5-741E-7541-9CD3-363F24AEF673}"/>
                </a:ext>
              </a:extLst>
            </p:cNvPr>
            <p:cNvSpPr txBox="1"/>
            <p:nvPr/>
          </p:nvSpPr>
          <p:spPr>
            <a:xfrm>
              <a:off x="5921060" y="2631577"/>
              <a:ext cx="2032000" cy="523220"/>
            </a:xfrm>
            <a:prstGeom prst="rect">
              <a:avLst/>
            </a:prstGeom>
            <a:solidFill>
              <a:schemeClr val="accent6"/>
            </a:solidFill>
          </p:spPr>
          <p:txBody>
            <a:bodyPr wrap="square" rtlCol="0">
              <a:spAutoFit/>
            </a:bodyPr>
            <a:lstStyle/>
            <a:p>
              <a:r>
                <a:rPr lang="en-US" b="1" dirty="0">
                  <a:solidFill>
                    <a:schemeClr val="tx1"/>
                  </a:solidFill>
                </a:rPr>
                <a:t>University of Illinois – Research Center</a:t>
              </a:r>
            </a:p>
          </p:txBody>
        </p:sp>
        <p:sp>
          <p:nvSpPr>
            <p:cNvPr id="8" name="TextBox 7">
              <a:extLst>
                <a:ext uri="{FF2B5EF4-FFF2-40B4-BE49-F238E27FC236}">
                  <a16:creationId xmlns:a16="http://schemas.microsoft.com/office/drawing/2014/main" id="{BADB76FF-C2AD-4A40-AF93-459CEBEE4B58}"/>
                </a:ext>
              </a:extLst>
            </p:cNvPr>
            <p:cNvSpPr txBox="1"/>
            <p:nvPr/>
          </p:nvSpPr>
          <p:spPr>
            <a:xfrm>
              <a:off x="8534400" y="2782103"/>
              <a:ext cx="1905000" cy="523220"/>
            </a:xfrm>
            <a:prstGeom prst="rect">
              <a:avLst/>
            </a:prstGeom>
            <a:solidFill>
              <a:schemeClr val="accent6"/>
            </a:solidFill>
          </p:spPr>
          <p:txBody>
            <a:bodyPr wrap="square" rtlCol="0">
              <a:spAutoFit/>
            </a:bodyPr>
            <a:lstStyle/>
            <a:p>
              <a:r>
                <a:rPr lang="en-US" b="1" dirty="0">
                  <a:solidFill>
                    <a:schemeClr val="tx1"/>
                  </a:solidFill>
                </a:rPr>
                <a:t>Indiana University – Research Center</a:t>
              </a:r>
            </a:p>
          </p:txBody>
        </p:sp>
        <p:sp>
          <p:nvSpPr>
            <p:cNvPr id="9" name="TextBox 8">
              <a:extLst>
                <a:ext uri="{FF2B5EF4-FFF2-40B4-BE49-F238E27FC236}">
                  <a16:creationId xmlns:a16="http://schemas.microsoft.com/office/drawing/2014/main" id="{CE3DB397-CC9F-3745-91CB-6B3483B5E563}"/>
                </a:ext>
              </a:extLst>
            </p:cNvPr>
            <p:cNvSpPr txBox="1"/>
            <p:nvPr/>
          </p:nvSpPr>
          <p:spPr>
            <a:xfrm>
              <a:off x="6479524" y="1593104"/>
              <a:ext cx="2413000" cy="523220"/>
            </a:xfrm>
            <a:prstGeom prst="rect">
              <a:avLst/>
            </a:prstGeom>
            <a:solidFill>
              <a:schemeClr val="accent6"/>
            </a:solidFill>
          </p:spPr>
          <p:txBody>
            <a:bodyPr wrap="square" rtlCol="0">
              <a:spAutoFit/>
            </a:bodyPr>
            <a:lstStyle/>
            <a:p>
              <a:r>
                <a:rPr lang="en-US" b="1" dirty="0">
                  <a:solidFill>
                    <a:schemeClr val="tx1"/>
                  </a:solidFill>
                </a:rPr>
                <a:t>University of Michigan -- digital library and admin</a:t>
              </a:r>
            </a:p>
          </p:txBody>
        </p:sp>
      </p:grpSp>
      <p:sp>
        <p:nvSpPr>
          <p:cNvPr id="10" name="TextBox 9">
            <a:extLst>
              <a:ext uri="{FF2B5EF4-FFF2-40B4-BE49-F238E27FC236}">
                <a16:creationId xmlns:a16="http://schemas.microsoft.com/office/drawing/2014/main" id="{FF6141D5-8C91-274A-9B62-91B8BB6A6FE6}"/>
              </a:ext>
            </a:extLst>
          </p:cNvPr>
          <p:cNvSpPr txBox="1"/>
          <p:nvPr/>
        </p:nvSpPr>
        <p:spPr>
          <a:xfrm>
            <a:off x="3721100" y="0"/>
            <a:ext cx="4749800" cy="584775"/>
          </a:xfrm>
          <a:prstGeom prst="rect">
            <a:avLst/>
          </a:prstGeom>
          <a:solidFill>
            <a:schemeClr val="bg1"/>
          </a:solidFill>
        </p:spPr>
        <p:txBody>
          <a:bodyPr wrap="square" rtlCol="0">
            <a:spAutoFit/>
          </a:bodyPr>
          <a:lstStyle/>
          <a:p>
            <a:pPr algn="ctr"/>
            <a:r>
              <a:rPr lang="en-US" sz="3200" dirty="0">
                <a:latin typeface="Calibri" panose="020F0502020204030204" pitchFamily="34" charset="0"/>
                <a:cs typeface="Calibri" panose="020F0502020204030204" pitchFamily="34" charset="0"/>
              </a:rPr>
              <a:t>HathiTrust Enterprise Hosts</a:t>
            </a:r>
          </a:p>
        </p:txBody>
      </p:sp>
      <p:sp>
        <p:nvSpPr>
          <p:cNvPr id="5" name="Date Placeholder 4">
            <a:extLst>
              <a:ext uri="{FF2B5EF4-FFF2-40B4-BE49-F238E27FC236}">
                <a16:creationId xmlns:a16="http://schemas.microsoft.com/office/drawing/2014/main" id="{40693B22-FCB2-BF49-B166-6C41D4CD3A52}"/>
              </a:ext>
            </a:extLst>
          </p:cNvPr>
          <p:cNvSpPr>
            <a:spLocks noGrp="1"/>
          </p:cNvSpPr>
          <p:nvPr>
            <p:ph type="dt" idx="10"/>
          </p:nvPr>
        </p:nvSpPr>
        <p:spPr/>
        <p:txBody>
          <a:bodyPr/>
          <a:lstStyle/>
          <a:p>
            <a:r>
              <a:rPr lang="en-US"/>
              <a:t>5 DECEMBER 2019</a:t>
            </a:r>
          </a:p>
        </p:txBody>
      </p:sp>
      <p:sp>
        <p:nvSpPr>
          <p:cNvPr id="6" name="Slide Number Placeholder 5">
            <a:extLst>
              <a:ext uri="{FF2B5EF4-FFF2-40B4-BE49-F238E27FC236}">
                <a16:creationId xmlns:a16="http://schemas.microsoft.com/office/drawing/2014/main" id="{83A0FF0E-372E-B14B-8182-38C0E1C58A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3493048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A1A9-120C-3B4C-9C0B-C46579531EB6}"/>
              </a:ext>
            </a:extLst>
          </p:cNvPr>
          <p:cNvSpPr>
            <a:spLocks noGrp="1"/>
          </p:cNvSpPr>
          <p:nvPr>
            <p:ph type="title"/>
          </p:nvPr>
        </p:nvSpPr>
        <p:spPr/>
        <p:txBody>
          <a:bodyPr/>
          <a:lstStyle/>
          <a:p>
            <a:r>
              <a:rPr lang="en-US" dirty="0"/>
              <a:t>Contributed Effort:  Programs</a:t>
            </a:r>
          </a:p>
        </p:txBody>
      </p:sp>
      <p:graphicFrame>
        <p:nvGraphicFramePr>
          <p:cNvPr id="7" name="Content Placeholder 6">
            <a:extLst>
              <a:ext uri="{FF2B5EF4-FFF2-40B4-BE49-F238E27FC236}">
                <a16:creationId xmlns:a16="http://schemas.microsoft.com/office/drawing/2014/main" id="{1A6CF36E-3F8F-374E-B4A8-6284E9E7FA30}"/>
              </a:ext>
            </a:extLst>
          </p:cNvPr>
          <p:cNvGraphicFramePr>
            <a:graphicFrameLocks noGrp="1"/>
          </p:cNvGraphicFramePr>
          <p:nvPr>
            <p:ph idx="1"/>
            <p:extLst>
              <p:ext uri="{D42A27DB-BD31-4B8C-83A1-F6EECF244321}">
                <p14:modId xmlns:p14="http://schemas.microsoft.com/office/powerpoint/2010/main" val="19023878"/>
              </p:ext>
            </p:extLst>
          </p:nvPr>
        </p:nvGraphicFramePr>
        <p:xfrm>
          <a:off x="1583961" y="1786302"/>
          <a:ext cx="9054059" cy="4456656"/>
        </p:xfrm>
        <a:graphic>
          <a:graphicData uri="http://schemas.openxmlformats.org/drawingml/2006/table">
            <a:tbl>
              <a:tblPr firstRow="1" bandRow="1">
                <a:tableStyleId>{93296810-A885-4BE3-A3E7-6D5BEEA58F35}</a:tableStyleId>
              </a:tblPr>
              <a:tblGrid>
                <a:gridCol w="2313790">
                  <a:extLst>
                    <a:ext uri="{9D8B030D-6E8A-4147-A177-3AD203B41FA5}">
                      <a16:colId xmlns:a16="http://schemas.microsoft.com/office/drawing/2014/main" val="792390149"/>
                    </a:ext>
                  </a:extLst>
                </a:gridCol>
                <a:gridCol w="3430350">
                  <a:extLst>
                    <a:ext uri="{9D8B030D-6E8A-4147-A177-3AD203B41FA5}">
                      <a16:colId xmlns:a16="http://schemas.microsoft.com/office/drawing/2014/main" val="4134998897"/>
                    </a:ext>
                  </a:extLst>
                </a:gridCol>
                <a:gridCol w="3309919">
                  <a:extLst>
                    <a:ext uri="{9D8B030D-6E8A-4147-A177-3AD203B41FA5}">
                      <a16:colId xmlns:a16="http://schemas.microsoft.com/office/drawing/2014/main" val="3068361043"/>
                    </a:ext>
                  </a:extLst>
                </a:gridCol>
              </a:tblGrid>
              <a:tr h="344376">
                <a:tc>
                  <a:txBody>
                    <a:bodyPr/>
                    <a:lstStyle/>
                    <a:p>
                      <a:r>
                        <a:rPr lang="en-US" dirty="0"/>
                        <a:t>Activity</a:t>
                      </a:r>
                    </a:p>
                  </a:txBody>
                  <a:tcPr/>
                </a:tc>
                <a:tc>
                  <a:txBody>
                    <a:bodyPr/>
                    <a:lstStyle/>
                    <a:p>
                      <a:r>
                        <a:rPr lang="en-US" dirty="0"/>
                        <a:t>Current Participants</a:t>
                      </a:r>
                    </a:p>
                  </a:txBody>
                  <a:tcPr/>
                </a:tc>
                <a:tc>
                  <a:txBody>
                    <a:bodyPr/>
                    <a:lstStyle/>
                    <a:p>
                      <a:r>
                        <a:rPr lang="en-US" dirty="0"/>
                        <a:t>Focus</a:t>
                      </a:r>
                    </a:p>
                  </a:txBody>
                  <a:tcPr/>
                </a:tc>
                <a:extLst>
                  <a:ext uri="{0D108BD9-81ED-4DB2-BD59-A6C34878D82A}">
                    <a16:rowId xmlns:a16="http://schemas.microsoft.com/office/drawing/2014/main" val="3241268842"/>
                  </a:ext>
                </a:extLst>
              </a:tr>
              <a:tr h="1209679">
                <a:tc>
                  <a:txBody>
                    <a:bodyPr/>
                    <a:lstStyle/>
                    <a:p>
                      <a:r>
                        <a:rPr lang="en-US" sz="2000" dirty="0"/>
                        <a:t>User Support Working Group</a:t>
                      </a:r>
                    </a:p>
                  </a:txBody>
                  <a:tcPr/>
                </a:tc>
                <a:tc>
                  <a:txBody>
                    <a:bodyPr/>
                    <a:lstStyle/>
                    <a:p>
                      <a:r>
                        <a:rPr lang="en-US" sz="2000" dirty="0"/>
                        <a:t>28 individuals from 22</a:t>
                      </a:r>
                      <a:r>
                        <a:rPr lang="en-US" sz="2000" baseline="0" dirty="0"/>
                        <a:t> </a:t>
                      </a:r>
                      <a:r>
                        <a:rPr lang="en-US" sz="2000" dirty="0"/>
                        <a:t>members.</a:t>
                      </a:r>
                    </a:p>
                    <a:p>
                      <a:pPr lvl="1"/>
                      <a:r>
                        <a:rPr lang="en-US" sz="2000" dirty="0"/>
                        <a:t>(51 individuals from 35 members since 2011)</a:t>
                      </a:r>
                    </a:p>
                  </a:txBody>
                  <a:tcPr/>
                </a:tc>
                <a:tc>
                  <a:txBody>
                    <a:bodyPr/>
                    <a:lstStyle/>
                    <a:p>
                      <a:r>
                        <a:rPr lang="en-US" sz="2000" dirty="0"/>
                        <a:t>Triage and respond to 4,000 email inquiries each year.</a:t>
                      </a:r>
                    </a:p>
                  </a:txBody>
                  <a:tcPr/>
                </a:tc>
                <a:extLst>
                  <a:ext uri="{0D108BD9-81ED-4DB2-BD59-A6C34878D82A}">
                    <a16:rowId xmlns:a16="http://schemas.microsoft.com/office/drawing/2014/main" val="1927831348"/>
                  </a:ext>
                </a:extLst>
              </a:tr>
              <a:tr h="1209679">
                <a:tc>
                  <a:txBody>
                    <a:bodyPr/>
                    <a:lstStyle/>
                    <a:p>
                      <a:r>
                        <a:rPr lang="en-US" sz="2000" dirty="0"/>
                        <a:t>Distributed Copyright Review</a:t>
                      </a:r>
                    </a:p>
                  </a:txBody>
                  <a:tcPr/>
                </a:tc>
                <a:tc>
                  <a:txBody>
                    <a:bodyPr/>
                    <a:lstStyle/>
                    <a:p>
                      <a:r>
                        <a:rPr lang="en-US" sz="2000" dirty="0"/>
                        <a:t>50 individuals from 31 members.</a:t>
                      </a:r>
                    </a:p>
                    <a:p>
                      <a:pPr lvl="1"/>
                      <a:r>
                        <a:rPr lang="en-US" sz="2000" dirty="0"/>
                        <a:t>(150+ persons from over 45 members since 2008)</a:t>
                      </a:r>
                    </a:p>
                  </a:txBody>
                  <a:tcPr/>
                </a:tc>
                <a:tc>
                  <a:txBody>
                    <a:bodyPr/>
                    <a:lstStyle/>
                    <a:p>
                      <a:r>
                        <a:rPr lang="en-US" sz="2000" dirty="0"/>
                        <a:t>800,000+ reviews resulting in over 480,000+ public domain items.</a:t>
                      </a:r>
                    </a:p>
                  </a:txBody>
                  <a:tcPr/>
                </a:tc>
                <a:extLst>
                  <a:ext uri="{0D108BD9-81ED-4DB2-BD59-A6C34878D82A}">
                    <a16:rowId xmlns:a16="http://schemas.microsoft.com/office/drawing/2014/main" val="859519022"/>
                  </a:ext>
                </a:extLst>
              </a:tr>
              <a:tr h="1491000">
                <a:tc>
                  <a:txBody>
                    <a:bodyPr/>
                    <a:lstStyle/>
                    <a:p>
                      <a:r>
                        <a:rPr lang="en-US" sz="2000" dirty="0"/>
                        <a:t>Shared Print Program</a:t>
                      </a:r>
                    </a:p>
                  </a:txBody>
                  <a:tcPr/>
                </a:tc>
                <a:tc>
                  <a:txBody>
                    <a:bodyPr/>
                    <a:lstStyle/>
                    <a:p>
                      <a:r>
                        <a:rPr lang="en-US" sz="2000" dirty="0"/>
                        <a:t>79 member libraries</a:t>
                      </a:r>
                    </a:p>
                  </a:txBody>
                  <a:tcPr/>
                </a:tc>
                <a:tc>
                  <a:txBody>
                    <a:bodyPr/>
                    <a:lstStyle/>
                    <a:p>
                      <a:r>
                        <a:rPr lang="en-US" sz="2000" dirty="0"/>
                        <a:t>Agreed to retain 18 million volumes that match 5.4  million monograph titles for 25 years.</a:t>
                      </a:r>
                    </a:p>
                  </a:txBody>
                  <a:tcPr/>
                </a:tc>
                <a:extLst>
                  <a:ext uri="{0D108BD9-81ED-4DB2-BD59-A6C34878D82A}">
                    <a16:rowId xmlns:a16="http://schemas.microsoft.com/office/drawing/2014/main" val="2795115329"/>
                  </a:ext>
                </a:extLst>
              </a:tr>
            </a:tbl>
          </a:graphicData>
        </a:graphic>
      </p:graphicFrame>
    </p:spTree>
    <p:extLst>
      <p:ext uri="{BB962C8B-B14F-4D97-AF65-F5344CB8AC3E}">
        <p14:creationId xmlns:p14="http://schemas.microsoft.com/office/powerpoint/2010/main" val="1388685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39956A-8CA7-0F43-B8A3-E2DA7CDD38E4}"/>
              </a:ext>
            </a:extLst>
          </p:cNvPr>
          <p:cNvSpPr>
            <a:spLocks noGrp="1"/>
          </p:cNvSpPr>
          <p:nvPr>
            <p:ph type="title"/>
          </p:nvPr>
        </p:nvSpPr>
        <p:spPr/>
        <p:txBody>
          <a:bodyPr/>
          <a:lstStyle/>
          <a:p>
            <a:r>
              <a:rPr lang="en-US" dirty="0"/>
              <a:t>Participation opportunities</a:t>
            </a:r>
          </a:p>
        </p:txBody>
      </p:sp>
      <p:sp>
        <p:nvSpPr>
          <p:cNvPr id="9" name="Text Placeholder 8">
            <a:extLst>
              <a:ext uri="{FF2B5EF4-FFF2-40B4-BE49-F238E27FC236}">
                <a16:creationId xmlns:a16="http://schemas.microsoft.com/office/drawing/2014/main" id="{E7BB4DD2-C8A2-574F-8A86-89F3BA82FB16}"/>
              </a:ext>
            </a:extLst>
          </p:cNvPr>
          <p:cNvSpPr>
            <a:spLocks noGrp="1"/>
          </p:cNvSpPr>
          <p:nvPr>
            <p:ph type="body" idx="1"/>
          </p:nvPr>
        </p:nvSpPr>
        <p:spPr/>
        <p:txBody>
          <a:bodyPr>
            <a:normAutofit lnSpcReduction="10000"/>
          </a:bodyPr>
          <a:lstStyle/>
          <a:p>
            <a:r>
              <a:rPr lang="en-US" dirty="0"/>
              <a:t>Task Force to Develop a Statement of Values and Code of Conduct for HathiTrust (SVCC) — open now</a:t>
            </a:r>
          </a:p>
          <a:p>
            <a:r>
              <a:rPr lang="en-US" dirty="0"/>
              <a:t>Member Meeting Program Committee – January</a:t>
            </a:r>
          </a:p>
          <a:p>
            <a:r>
              <a:rPr lang="en-US" dirty="0"/>
              <a:t>Program Steering Committee – April </a:t>
            </a:r>
          </a:p>
          <a:p>
            <a:endParaRPr lang="en-US" dirty="0"/>
          </a:p>
          <a:p>
            <a:r>
              <a:rPr lang="en-US" dirty="0"/>
              <a:t>Soon to be appointed</a:t>
            </a:r>
          </a:p>
          <a:p>
            <a:pPr lvl="1"/>
            <a:r>
              <a:rPr lang="en-US" dirty="0"/>
              <a:t>Digital Collections Strategy Working Group</a:t>
            </a:r>
          </a:p>
          <a:p>
            <a:pPr lvl="1"/>
            <a:r>
              <a:rPr lang="en-US" dirty="0"/>
              <a:t>Metadata Sharing Task Force</a:t>
            </a:r>
          </a:p>
          <a:p>
            <a:pPr lvl="1"/>
            <a:r>
              <a:rPr lang="en-US" dirty="0"/>
              <a:t>Community Metadata Strategy Task Force</a:t>
            </a:r>
          </a:p>
          <a:p>
            <a:pPr lvl="1"/>
            <a:r>
              <a:rPr lang="en-US" dirty="0"/>
              <a:t>User Engagement Task Force</a:t>
            </a:r>
          </a:p>
          <a:p>
            <a:endParaRPr lang="en-US" dirty="0"/>
          </a:p>
        </p:txBody>
      </p:sp>
      <p:cxnSp>
        <p:nvCxnSpPr>
          <p:cNvPr id="11" name="Straight Connector 10">
            <a:extLst>
              <a:ext uri="{FF2B5EF4-FFF2-40B4-BE49-F238E27FC236}">
                <a16:creationId xmlns:a16="http://schemas.microsoft.com/office/drawing/2014/main" id="{5125A72E-0D6A-024C-9ED9-6C6855E61600}"/>
              </a:ext>
            </a:extLst>
          </p:cNvPr>
          <p:cNvCxnSpPr>
            <a:cxnSpLocks/>
          </p:cNvCxnSpPr>
          <p:nvPr/>
        </p:nvCxnSpPr>
        <p:spPr>
          <a:xfrm>
            <a:off x="1382752" y="3902928"/>
            <a:ext cx="93112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405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EAF47-A6F2-B34F-A421-C69DA9CE6CDB}"/>
              </a:ext>
            </a:extLst>
          </p:cNvPr>
          <p:cNvSpPr>
            <a:spLocks noGrp="1"/>
          </p:cNvSpPr>
          <p:nvPr>
            <p:ph type="title"/>
          </p:nvPr>
        </p:nvSpPr>
        <p:spPr/>
        <p:txBody>
          <a:bodyPr/>
          <a:lstStyle/>
          <a:p>
            <a:r>
              <a:rPr lang="en-US" dirty="0"/>
              <a:t>Member services</a:t>
            </a:r>
          </a:p>
        </p:txBody>
      </p:sp>
      <p:sp>
        <p:nvSpPr>
          <p:cNvPr id="3" name="Content Placeholder 2">
            <a:extLst>
              <a:ext uri="{FF2B5EF4-FFF2-40B4-BE49-F238E27FC236}">
                <a16:creationId xmlns:a16="http://schemas.microsoft.com/office/drawing/2014/main" id="{ED4602FC-1328-8846-9386-4745920CB716}"/>
              </a:ext>
            </a:extLst>
          </p:cNvPr>
          <p:cNvSpPr>
            <a:spLocks noGrp="1"/>
          </p:cNvSpPr>
          <p:nvPr>
            <p:ph idx="1"/>
          </p:nvPr>
        </p:nvSpPr>
        <p:spPr/>
        <p:txBody>
          <a:bodyPr>
            <a:normAutofit/>
          </a:bodyPr>
          <a:lstStyle/>
          <a:p>
            <a:r>
              <a:rPr lang="en-US" b="1" dirty="0"/>
              <a:t>Long-term preservation and access for their digital collections</a:t>
            </a:r>
          </a:p>
          <a:p>
            <a:pPr lvl="1"/>
            <a:r>
              <a:rPr lang="en-US" dirty="0"/>
              <a:t>Unlimited deposits for collection materials	</a:t>
            </a:r>
          </a:p>
          <a:p>
            <a:pPr lvl="1"/>
            <a:r>
              <a:rPr lang="en-US" dirty="0"/>
              <a:t>No additional costs</a:t>
            </a:r>
          </a:p>
          <a:p>
            <a:pPr>
              <a:lnSpc>
                <a:spcPct val="100000"/>
              </a:lnSpc>
            </a:pPr>
            <a:r>
              <a:rPr lang="en-US" dirty="0"/>
              <a:t>Download of complete works (public domain/open access)</a:t>
            </a:r>
          </a:p>
          <a:p>
            <a:pPr lvl="1"/>
            <a:r>
              <a:rPr lang="en-US" dirty="0"/>
              <a:t>Non-members:  reading access only, page download</a:t>
            </a:r>
          </a:p>
          <a:p>
            <a:r>
              <a:rPr lang="en-US" b="1" dirty="0"/>
              <a:t>Special access to users who are blind and/or print-disabled</a:t>
            </a:r>
          </a:p>
          <a:p>
            <a:r>
              <a:rPr lang="en-US" dirty="0"/>
              <a:t>Guaranteed physical access to items retained in shared print program</a:t>
            </a:r>
          </a:p>
          <a:p>
            <a:r>
              <a:rPr lang="en-US" dirty="0"/>
              <a:t>Preferred/exclusive access to HathiTrust Research Center services</a:t>
            </a:r>
          </a:p>
          <a:p>
            <a:r>
              <a:rPr lang="en-US" b="1" dirty="0"/>
              <a:t>Opportunity to shape HathiTrust’s direction through governance</a:t>
            </a:r>
          </a:p>
          <a:p>
            <a:endParaRPr lang="en-US" dirty="0"/>
          </a:p>
          <a:p>
            <a:endParaRPr lang="en-US" dirty="0"/>
          </a:p>
        </p:txBody>
      </p:sp>
    </p:spTree>
    <p:extLst>
      <p:ext uri="{BB962C8B-B14F-4D97-AF65-F5344CB8AC3E}">
        <p14:creationId xmlns:p14="http://schemas.microsoft.com/office/powerpoint/2010/main" val="3545502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C56DC8-DBD1-884D-9259-698CB1075A7F}"/>
              </a:ext>
            </a:extLst>
          </p:cNvPr>
          <p:cNvSpPr>
            <a:spLocks noGrp="1"/>
          </p:cNvSpPr>
          <p:nvPr>
            <p:ph type="title"/>
          </p:nvPr>
        </p:nvSpPr>
        <p:spPr/>
        <p:txBody>
          <a:bodyPr>
            <a:normAutofit/>
          </a:bodyPr>
          <a:lstStyle/>
          <a:p>
            <a:r>
              <a:rPr lang="en-US" sz="6000" dirty="0"/>
              <a:t>“HathiTrust helps your library scale, no matter your size…”</a:t>
            </a:r>
          </a:p>
        </p:txBody>
      </p:sp>
      <p:sp>
        <p:nvSpPr>
          <p:cNvPr id="7" name="Text Placeholder 6">
            <a:extLst>
              <a:ext uri="{FF2B5EF4-FFF2-40B4-BE49-F238E27FC236}">
                <a16:creationId xmlns:a16="http://schemas.microsoft.com/office/drawing/2014/main" id="{0C09AF3C-9B11-564A-AA8F-1D046E7908F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232FF142-99BD-E045-ACAB-238435B45622}"/>
              </a:ext>
            </a:extLst>
          </p:cNvPr>
          <p:cNvSpPr>
            <a:spLocks noGrp="1"/>
          </p:cNvSpPr>
          <p:nvPr>
            <p:ph type="dt" sz="half"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3470CD80-D1E5-7D43-8E24-363C0794111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19876688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F4B7E-1B81-834B-9055-8DD2DFDEDE71}"/>
              </a:ext>
            </a:extLst>
          </p:cNvPr>
          <p:cNvSpPr>
            <a:spLocks noGrp="1"/>
          </p:cNvSpPr>
          <p:nvPr>
            <p:ph type="title"/>
          </p:nvPr>
        </p:nvSpPr>
        <p:spPr/>
        <p:txBody>
          <a:bodyPr/>
          <a:lstStyle/>
          <a:p>
            <a:r>
              <a:rPr lang="en-US" dirty="0"/>
              <a:t>Collections</a:t>
            </a:r>
          </a:p>
        </p:txBody>
      </p:sp>
      <p:sp>
        <p:nvSpPr>
          <p:cNvPr id="3" name="Text Placeholder 2">
            <a:extLst>
              <a:ext uri="{FF2B5EF4-FFF2-40B4-BE49-F238E27FC236}">
                <a16:creationId xmlns:a16="http://schemas.microsoft.com/office/drawing/2014/main" id="{9EA46CDA-4A52-614A-A495-F1BFA868B2B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82516E3-D318-354B-9966-48CD7D52FE3F}"/>
              </a:ext>
            </a:extLst>
          </p:cNvPr>
          <p:cNvSpPr>
            <a:spLocks noGrp="1"/>
          </p:cNvSpPr>
          <p:nvPr>
            <p:ph type="dt" sz="half"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E73CAFED-B7C2-9240-BEDD-8C9985578A88}"/>
              </a:ext>
            </a:extLst>
          </p:cNvPr>
          <p:cNvSpPr>
            <a:spLocks noGrp="1"/>
          </p:cNvSpPr>
          <p:nvPr>
            <p:ph type="sldNum" sz="quarter" idx="12"/>
          </p:nvPr>
        </p:nvSpPr>
        <p:spPr/>
        <p:txBody>
          <a:bodyPr/>
          <a:lstStyle/>
          <a:p>
            <a:fld id="{03B83D85-6423-A047-A813-9A1BD6CAD12A}" type="slidenum">
              <a:rPr lang="en-US" smtClean="0"/>
              <a:t>15</a:t>
            </a:fld>
            <a:endParaRPr lang="en-US"/>
          </a:p>
        </p:txBody>
      </p:sp>
    </p:spTree>
    <p:extLst>
      <p:ext uri="{BB962C8B-B14F-4D97-AF65-F5344CB8AC3E}">
        <p14:creationId xmlns:p14="http://schemas.microsoft.com/office/powerpoint/2010/main" val="203985027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dirty="0"/>
              <a:t>HathiTrust </a:t>
            </a:r>
            <a:r>
              <a:rPr lang="en-US" sz="2800" dirty="0"/>
              <a:t>-- by the numbers</a:t>
            </a:r>
          </a:p>
        </p:txBody>
      </p:sp>
      <p:sp>
        <p:nvSpPr>
          <p:cNvPr id="9" name="Content Placeholder 8"/>
          <p:cNvSpPr>
            <a:spLocks noGrp="1"/>
          </p:cNvSpPr>
          <p:nvPr>
            <p:ph idx="1"/>
          </p:nvPr>
        </p:nvSpPr>
        <p:spPr>
          <a:xfrm>
            <a:off x="1097280" y="1845735"/>
            <a:ext cx="10058400" cy="4207265"/>
          </a:xfrm>
          <a:prstGeom prst="rect">
            <a:avLst/>
          </a:prstGeom>
        </p:spPr>
        <p:txBody>
          <a:bodyPr wrap="square">
            <a:spAutoFit/>
          </a:bodyPr>
          <a:lstStyle/>
          <a:p>
            <a:pPr marL="407988" indent="0">
              <a:buNone/>
            </a:pPr>
            <a:r>
              <a:rPr lang="en-US" sz="3200" b="1" dirty="0">
                <a:solidFill>
                  <a:srgbClr val="4F4F4F"/>
                </a:solidFill>
              </a:rPr>
              <a:t>17.1  million </a:t>
            </a:r>
            <a:r>
              <a:rPr lang="en-US" sz="2800" dirty="0">
                <a:solidFill>
                  <a:srgbClr val="4F4F4F"/>
                </a:solidFill>
              </a:rPr>
              <a:t>total volumes</a:t>
            </a:r>
          </a:p>
          <a:p>
            <a:pPr marL="690563" lvl="1" indent="0">
              <a:buNone/>
            </a:pPr>
            <a:r>
              <a:rPr lang="en-US" sz="3200" dirty="0">
                <a:solidFill>
                  <a:srgbClr val="4F4F4F"/>
                </a:solidFill>
              </a:rPr>
              <a:t> </a:t>
            </a:r>
            <a:r>
              <a:rPr lang="en-US" sz="3200" b="1" dirty="0">
                <a:solidFill>
                  <a:srgbClr val="4F4F4F"/>
                </a:solidFill>
              </a:rPr>
              <a:t>8.8 million </a:t>
            </a:r>
            <a:r>
              <a:rPr lang="en-US" sz="2800" dirty="0">
                <a:solidFill>
                  <a:srgbClr val="4F4F4F"/>
                </a:solidFill>
              </a:rPr>
              <a:t>titles</a:t>
            </a:r>
          </a:p>
          <a:p>
            <a:pPr marL="690563" lvl="1" indent="0">
              <a:buNone/>
            </a:pPr>
            <a:r>
              <a:rPr lang="en-US" sz="2800" b="1" dirty="0">
                <a:solidFill>
                  <a:srgbClr val="4F4F4F"/>
                </a:solidFill>
              </a:rPr>
              <a:t>6.6 million </a:t>
            </a:r>
            <a:r>
              <a:rPr lang="en-US" sz="2400" dirty="0" err="1">
                <a:solidFill>
                  <a:srgbClr val="4F4F4F"/>
                </a:solidFill>
              </a:rPr>
              <a:t>vols</a:t>
            </a:r>
            <a:r>
              <a:rPr lang="en-US" sz="2400" dirty="0">
                <a:solidFill>
                  <a:srgbClr val="4F4F4F"/>
                </a:solidFill>
              </a:rPr>
              <a:t> (38%) open for reading (public domain &amp; CC-licensed)</a:t>
            </a:r>
          </a:p>
          <a:p>
            <a:pPr marL="690563" lvl="1" indent="0">
              <a:buNone/>
            </a:pPr>
            <a:endParaRPr lang="en-US" sz="2400" b="1" dirty="0">
              <a:solidFill>
                <a:srgbClr val="4F4F4F"/>
              </a:solidFill>
            </a:endParaRPr>
          </a:p>
          <a:p>
            <a:pPr marL="407988" indent="0">
              <a:buNone/>
            </a:pPr>
            <a:r>
              <a:rPr lang="en-US" sz="3200" b="1" dirty="0">
                <a:solidFill>
                  <a:srgbClr val="4F4F4F"/>
                </a:solidFill>
              </a:rPr>
              <a:t>6</a:t>
            </a:r>
            <a:r>
              <a:rPr lang="en-US" sz="2800" dirty="0">
                <a:solidFill>
                  <a:srgbClr val="4F4F4F"/>
                </a:solidFill>
              </a:rPr>
              <a:t> billion pages</a:t>
            </a:r>
          </a:p>
          <a:p>
            <a:pPr marL="407988" indent="0">
              <a:buNone/>
            </a:pPr>
            <a:r>
              <a:rPr lang="en-US" sz="2800" dirty="0">
                <a:solidFill>
                  <a:srgbClr val="4F4F4F"/>
                </a:solidFill>
              </a:rPr>
              <a:t> </a:t>
            </a:r>
            <a:r>
              <a:rPr lang="en-US" sz="3200" b="1" dirty="0">
                <a:solidFill>
                  <a:srgbClr val="4F4F4F"/>
                </a:solidFill>
              </a:rPr>
              <a:t>~2.5</a:t>
            </a:r>
            <a:r>
              <a:rPr lang="en-US" sz="2800" b="1" dirty="0">
                <a:solidFill>
                  <a:srgbClr val="4F4F4F"/>
                </a:solidFill>
              </a:rPr>
              <a:t> </a:t>
            </a:r>
            <a:r>
              <a:rPr lang="en-US" sz="2800" dirty="0">
                <a:solidFill>
                  <a:srgbClr val="4F4F4F"/>
                </a:solidFill>
              </a:rPr>
              <a:t>trillion words indexed / tokens computable</a:t>
            </a:r>
            <a:endParaRPr lang="en-US" sz="2000" b="1" dirty="0">
              <a:solidFill>
                <a:srgbClr val="4F4F4F"/>
              </a:solidFill>
            </a:endParaRPr>
          </a:p>
          <a:p>
            <a:pPr marL="407988" indent="0">
              <a:buNone/>
            </a:pPr>
            <a:endParaRPr lang="en-US" sz="2800" dirty="0">
              <a:solidFill>
                <a:srgbClr val="4F4F4F"/>
              </a:solidFill>
            </a:endParaRPr>
          </a:p>
          <a:p>
            <a:pPr marL="0" indent="0">
              <a:buNone/>
            </a:pPr>
            <a:r>
              <a:rPr lang="en-US" sz="2800" dirty="0">
                <a:solidFill>
                  <a:srgbClr val="4F4F4F"/>
                </a:solidFill>
              </a:rPr>
              <a:t> </a:t>
            </a:r>
          </a:p>
        </p:txBody>
      </p:sp>
      <p:sp>
        <p:nvSpPr>
          <p:cNvPr id="6" name="TextBox 5"/>
          <p:cNvSpPr txBox="1"/>
          <p:nvPr/>
        </p:nvSpPr>
        <p:spPr>
          <a:xfrm>
            <a:off x="6870700" y="-127000"/>
            <a:ext cx="184666" cy="369332"/>
          </a:xfrm>
          <a:prstGeom prst="rect">
            <a:avLst/>
          </a:prstGeom>
          <a:noFill/>
        </p:spPr>
        <p:txBody>
          <a:bodyPr wrap="none" rtlCol="0">
            <a:spAutoFit/>
          </a:bodyPr>
          <a:lstStyle/>
          <a:p>
            <a:endParaRPr lang="en-US" dirty="0"/>
          </a:p>
        </p:txBody>
      </p:sp>
      <p:sp>
        <p:nvSpPr>
          <p:cNvPr id="10" name="TextBox 9"/>
          <p:cNvSpPr txBox="1"/>
          <p:nvPr/>
        </p:nvSpPr>
        <p:spPr>
          <a:xfrm>
            <a:off x="2442575" y="5468225"/>
            <a:ext cx="7152361" cy="646331"/>
          </a:xfrm>
          <a:prstGeom prst="rect">
            <a:avLst/>
          </a:prstGeom>
          <a:solidFill>
            <a:schemeClr val="accent1">
              <a:lumMod val="20000"/>
              <a:lumOff val="80000"/>
            </a:schemeClr>
          </a:solidFill>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p:spPr>
        <p:txBody>
          <a:bodyPr wrap="square" rtlCol="0">
            <a:spAutoFit/>
          </a:bodyPr>
          <a:lstStyle/>
          <a:p>
            <a:pPr algn="ctr"/>
            <a:r>
              <a:rPr lang="en-US" sz="1800" i="1" dirty="0"/>
              <a:t>The collection includes (mostly) published materials in bound form, </a:t>
            </a:r>
          </a:p>
          <a:p>
            <a:pPr algn="ctr"/>
            <a:r>
              <a:rPr lang="en-US" sz="1800" i="1" dirty="0"/>
              <a:t>(mostly) </a:t>
            </a:r>
            <a:r>
              <a:rPr lang="en-US" sz="1800" b="1" i="1" dirty="0"/>
              <a:t>digitized</a:t>
            </a:r>
            <a:r>
              <a:rPr lang="en-US" sz="1800" i="1" dirty="0"/>
              <a:t> </a:t>
            </a:r>
            <a:r>
              <a:rPr lang="en-US" sz="1800" b="1" i="1" dirty="0"/>
              <a:t>from</a:t>
            </a:r>
            <a:r>
              <a:rPr lang="en-US" sz="1800" i="1" dirty="0"/>
              <a:t> </a:t>
            </a:r>
            <a:r>
              <a:rPr lang="en-US" sz="1800" b="1" i="1" dirty="0"/>
              <a:t>library collections.</a:t>
            </a:r>
          </a:p>
        </p:txBody>
      </p:sp>
    </p:spTree>
    <p:extLst>
      <p:ext uri="{BB962C8B-B14F-4D97-AF65-F5344CB8AC3E}">
        <p14:creationId xmlns:p14="http://schemas.microsoft.com/office/powerpoint/2010/main" val="329841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7"/>
          <p:cNvPicPr preferRelativeResize="0"/>
          <p:nvPr/>
        </p:nvPicPr>
        <p:blipFill>
          <a:blip r:embed="rId3">
            <a:alphaModFix/>
          </a:blip>
          <a:stretch>
            <a:fillRect/>
          </a:stretch>
        </p:blipFill>
        <p:spPr>
          <a:xfrm>
            <a:off x="4397839" y="203201"/>
            <a:ext cx="3939247" cy="6451599"/>
          </a:xfrm>
          <a:prstGeom prst="rect">
            <a:avLst/>
          </a:prstGeom>
          <a:noFill/>
          <a:ln>
            <a:noFill/>
          </a:ln>
        </p:spPr>
      </p:pic>
      <p:pic>
        <p:nvPicPr>
          <p:cNvPr id="215" name="Google Shape;215;p37"/>
          <p:cNvPicPr preferRelativeResize="0"/>
          <p:nvPr/>
        </p:nvPicPr>
        <p:blipFill>
          <a:blip r:embed="rId4">
            <a:alphaModFix/>
          </a:blip>
          <a:stretch>
            <a:fillRect/>
          </a:stretch>
        </p:blipFill>
        <p:spPr>
          <a:xfrm>
            <a:off x="8116661" y="203200"/>
            <a:ext cx="4075340" cy="6654800"/>
          </a:xfrm>
          <a:prstGeom prst="rect">
            <a:avLst/>
          </a:prstGeom>
          <a:noFill/>
          <a:ln>
            <a:noFill/>
          </a:ln>
        </p:spPr>
      </p:pic>
      <p:pic>
        <p:nvPicPr>
          <p:cNvPr id="216" name="Google Shape;216;p37"/>
          <p:cNvPicPr preferRelativeResize="0"/>
          <p:nvPr/>
        </p:nvPicPr>
        <p:blipFill>
          <a:blip r:embed="rId5">
            <a:alphaModFix/>
          </a:blip>
          <a:stretch>
            <a:fillRect/>
          </a:stretch>
        </p:blipFill>
        <p:spPr>
          <a:xfrm>
            <a:off x="203201" y="203201"/>
            <a:ext cx="4194639" cy="6451596"/>
          </a:xfrm>
          <a:prstGeom prst="rect">
            <a:avLst/>
          </a:prstGeom>
          <a:noFill/>
          <a:ln>
            <a:noFill/>
          </a:ln>
        </p:spPr>
      </p:pic>
      <p:sp>
        <p:nvSpPr>
          <p:cNvPr id="217" name="Google Shape;217;p37"/>
          <p:cNvSpPr txBox="1"/>
          <p:nvPr/>
        </p:nvSpPr>
        <p:spPr>
          <a:xfrm>
            <a:off x="1700" y="-40967"/>
            <a:ext cx="9758800" cy="7600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2667" b="1">
                <a:solidFill>
                  <a:srgbClr val="FF0000"/>
                </a:solidFill>
                <a:latin typeface="Helvetica Neue"/>
                <a:ea typeface="Helvetica Neue"/>
                <a:cs typeface="Helvetica Neue"/>
                <a:sym typeface="Helvetica Neue"/>
              </a:rPr>
              <a:t>3+ billion page turns by thousands of scanning staff</a:t>
            </a:r>
            <a:endParaRPr sz="2667" b="1">
              <a:solidFill>
                <a:srgbClr val="FF0000"/>
              </a:solidFill>
              <a:latin typeface="Helvetica Neue"/>
              <a:ea typeface="Helvetica Neue"/>
              <a:cs typeface="Helvetica Neue"/>
              <a:sym typeface="Helvetica Neue"/>
            </a:endParaRPr>
          </a:p>
          <a:p>
            <a:endParaRPr sz="2400"/>
          </a:p>
        </p:txBody>
      </p:sp>
      <p:sp>
        <p:nvSpPr>
          <p:cNvPr id="2" name="Date Placeholder 1">
            <a:extLst>
              <a:ext uri="{FF2B5EF4-FFF2-40B4-BE49-F238E27FC236}">
                <a16:creationId xmlns:a16="http://schemas.microsoft.com/office/drawing/2014/main" id="{73F24AA0-0064-9647-9BFE-16D94424F403}"/>
              </a:ext>
            </a:extLst>
          </p:cNvPr>
          <p:cNvSpPr>
            <a:spLocks noGrp="1"/>
          </p:cNvSpPr>
          <p:nvPr>
            <p:ph type="dt" sz="half" idx="10"/>
          </p:nvPr>
        </p:nvSpPr>
        <p:spPr/>
        <p:txBody>
          <a:bodyPr/>
          <a:lstStyle/>
          <a:p>
            <a:r>
              <a:rPr lang="en-US"/>
              <a:t>5 DECEMBER 2019</a:t>
            </a:r>
          </a:p>
        </p:txBody>
      </p:sp>
      <p:sp>
        <p:nvSpPr>
          <p:cNvPr id="4" name="Slide Number Placeholder 3">
            <a:extLst>
              <a:ext uri="{FF2B5EF4-FFF2-40B4-BE49-F238E27FC236}">
                <a16:creationId xmlns:a16="http://schemas.microsoft.com/office/drawing/2014/main" id="{754DED4C-560B-4147-AA26-F7B97720324A}"/>
              </a:ext>
            </a:extLst>
          </p:cNvPr>
          <p:cNvSpPr>
            <a:spLocks noGrp="1"/>
          </p:cNvSpPr>
          <p:nvPr>
            <p:ph type="sldNum" sz="quarter" idx="12"/>
          </p:nvPr>
        </p:nvSpPr>
        <p:spPr/>
        <p:txBody>
          <a:bodyPr/>
          <a:lstStyle/>
          <a:p>
            <a:fld id="{03B83D85-6423-A047-A813-9A1BD6CAD12A}" type="slidenum">
              <a:rPr lang="en-US" smtClean="0"/>
              <a:t>17</a:t>
            </a:fld>
            <a:endParaRPr lang="en-US"/>
          </a:p>
        </p:txBody>
      </p:sp>
    </p:spTree>
    <p:extLst>
      <p:ext uri="{BB962C8B-B14F-4D97-AF65-F5344CB8AC3E}">
        <p14:creationId xmlns:p14="http://schemas.microsoft.com/office/powerpoint/2010/main" val="1600234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2600"/>
                                        <p:tgtEl>
                                          <p:spTgt spid="217"/>
                                        </p:tgtEl>
                                      </p:cBhvr>
                                    </p:animEffect>
                                  </p:childTnLst>
                                </p:cTn>
                              </p:par>
                            </p:childTnLst>
                          </p:cTn>
                        </p:par>
                        <p:par>
                          <p:cTn id="8" fill="hold">
                            <p:stCondLst>
                              <p:cond delay="2600"/>
                            </p:stCondLst>
                            <p:childTnLst>
                              <p:par>
                                <p:cTn id="9" presetID="10" presetClass="entr" presetSubtype="0" fill="hold" nodeType="afterEffect">
                                  <p:stCondLst>
                                    <p:cond delay="0"/>
                                  </p:stCondLst>
                                  <p:childTnLst>
                                    <p:set>
                                      <p:cBhvr>
                                        <p:cTn id="10" dur="1" fill="hold">
                                          <p:stCondLst>
                                            <p:cond delay="0"/>
                                          </p:stCondLst>
                                        </p:cTn>
                                        <p:tgtEl>
                                          <p:spTgt spid="215"/>
                                        </p:tgtEl>
                                        <p:attrNameLst>
                                          <p:attrName>style.visibility</p:attrName>
                                        </p:attrNameLst>
                                      </p:cBhvr>
                                      <p:to>
                                        <p:strVal val="visible"/>
                                      </p:to>
                                    </p:set>
                                    <p:animEffect transition="in" filter="fade">
                                      <p:cBhvr>
                                        <p:cTn id="11" dur="1000"/>
                                        <p:tgtEl>
                                          <p:spTgt spid="215"/>
                                        </p:tgtEl>
                                      </p:cBhvr>
                                    </p:animEffect>
                                  </p:childTnLst>
                                </p:cTn>
                              </p:par>
                            </p:childTnLst>
                          </p:cTn>
                        </p:par>
                        <p:par>
                          <p:cTn id="12" fill="hold">
                            <p:stCondLst>
                              <p:cond delay="3600"/>
                            </p:stCondLst>
                            <p:childTnLst>
                              <p:par>
                                <p:cTn id="13" presetID="10" presetClass="entr" presetSubtype="0" fill="hold" nodeType="afterEffect">
                                  <p:stCondLst>
                                    <p:cond delay="0"/>
                                  </p:stCondLst>
                                  <p:childTnLst>
                                    <p:set>
                                      <p:cBhvr>
                                        <p:cTn id="14" dur="1" fill="hold">
                                          <p:stCondLst>
                                            <p:cond delay="0"/>
                                          </p:stCondLst>
                                        </p:cTn>
                                        <p:tgtEl>
                                          <p:spTgt spid="214"/>
                                        </p:tgtEl>
                                        <p:attrNameLst>
                                          <p:attrName>style.visibility</p:attrName>
                                        </p:attrNameLst>
                                      </p:cBhvr>
                                      <p:to>
                                        <p:strVal val="visible"/>
                                      </p:to>
                                    </p:set>
                                    <p:animEffect transition="in" filter="fade">
                                      <p:cBhvr>
                                        <p:cTn id="15" dur="1000"/>
                                        <p:tgtEl>
                                          <p:spTgt spid="214"/>
                                        </p:tgtEl>
                                      </p:cBhvr>
                                    </p:animEffect>
                                  </p:childTnLst>
                                </p:cTn>
                              </p:par>
                            </p:childTnLst>
                          </p:cTn>
                        </p:par>
                        <p:par>
                          <p:cTn id="16" fill="hold">
                            <p:stCondLst>
                              <p:cond delay="4600"/>
                            </p:stCondLst>
                            <p:childTnLst>
                              <p:par>
                                <p:cTn id="17" presetID="10" presetClass="entr" presetSubtype="0" fill="hold" nodeType="after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fade">
                                      <p:cBhvr>
                                        <p:cTn id="19" dur="1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300" y="406400"/>
            <a:ext cx="4076700" cy="292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2"/>
          <p:cNvSpPr txBox="1">
            <a:spLocks/>
          </p:cNvSpPr>
          <p:nvPr/>
        </p:nvSpPr>
        <p:spPr>
          <a:xfrm>
            <a:off x="1981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t>Titles by Language</a:t>
            </a:r>
          </a:p>
        </p:txBody>
      </p:sp>
      <p:graphicFrame>
        <p:nvGraphicFramePr>
          <p:cNvPr id="10" name="Chart 9"/>
          <p:cNvGraphicFramePr>
            <a:graphicFrameLocks/>
          </p:cNvGraphicFramePr>
          <p:nvPr>
            <p:extLst/>
          </p:nvPr>
        </p:nvGraphicFramePr>
        <p:xfrm>
          <a:off x="2366819" y="577273"/>
          <a:ext cx="7342909" cy="5680364"/>
        </p:xfrm>
        <a:graphic>
          <a:graphicData uri="http://schemas.openxmlformats.org/drawingml/2006/chart">
            <c:chart xmlns:c="http://schemas.openxmlformats.org/drawingml/2006/chart" xmlns:r="http://schemas.openxmlformats.org/officeDocument/2006/relationships" r:id="rId3"/>
          </a:graphicData>
        </a:graphic>
      </p:graphicFrame>
      <p:sp>
        <p:nvSpPr>
          <p:cNvPr id="2" name="Date Placeholder 1"/>
          <p:cNvSpPr>
            <a:spLocks noGrp="1"/>
          </p:cNvSpPr>
          <p:nvPr>
            <p:ph type="dt" sz="half" idx="10"/>
          </p:nvPr>
        </p:nvSpPr>
        <p:spPr/>
        <p:txBody>
          <a:bodyPr/>
          <a:lstStyle/>
          <a:p>
            <a:r>
              <a:rPr lang="en-US"/>
              <a:t>5 DECEMBER 2019</a:t>
            </a:r>
          </a:p>
        </p:txBody>
      </p:sp>
      <p:sp>
        <p:nvSpPr>
          <p:cNvPr id="3" name="Slide Number Placeholder 2"/>
          <p:cNvSpPr>
            <a:spLocks noGrp="1"/>
          </p:cNvSpPr>
          <p:nvPr>
            <p:ph type="sldNum" sz="quarter" idx="12"/>
          </p:nvPr>
        </p:nvSpPr>
        <p:spPr/>
        <p:txBody>
          <a:bodyPr/>
          <a:lstStyle/>
          <a:p>
            <a:fld id="{03B83D85-6423-A047-A813-9A1BD6CAD12A}" type="slidenum">
              <a:rPr lang="en-US" smtClean="0"/>
              <a:t>18</a:t>
            </a:fld>
            <a:endParaRPr lang="en-US"/>
          </a:p>
        </p:txBody>
      </p:sp>
    </p:spTree>
    <p:extLst>
      <p:ext uri="{BB962C8B-B14F-4D97-AF65-F5344CB8AC3E}">
        <p14:creationId xmlns:p14="http://schemas.microsoft.com/office/powerpoint/2010/main" val="93966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1805353" y="187200"/>
          <a:ext cx="8593014" cy="59205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nvPr>
        </p:nvGraphicFramePr>
        <p:xfrm>
          <a:off x="1767152" y="267492"/>
          <a:ext cx="8640233" cy="6299200"/>
        </p:xfrm>
        <a:graphic>
          <a:graphicData uri="http://schemas.openxmlformats.org/drawingml/2006/chart">
            <c:chart xmlns:c="http://schemas.openxmlformats.org/drawingml/2006/chart" xmlns:r="http://schemas.openxmlformats.org/officeDocument/2006/relationships" r:id="rId4"/>
          </a:graphicData>
        </a:graphic>
      </p:graphicFrame>
      <p:sp>
        <p:nvSpPr>
          <p:cNvPr id="2" name="Date Placeholder 1"/>
          <p:cNvSpPr>
            <a:spLocks noGrp="1"/>
          </p:cNvSpPr>
          <p:nvPr>
            <p:ph type="dt" sz="half" idx="10"/>
          </p:nvPr>
        </p:nvSpPr>
        <p:spPr/>
        <p:txBody>
          <a:bodyPr/>
          <a:lstStyle/>
          <a:p>
            <a:r>
              <a:rPr lang="en-US"/>
              <a:t>5 DECEMBER 2019</a:t>
            </a:r>
            <a:endParaRPr lang="en-US" dirty="0"/>
          </a:p>
        </p:txBody>
      </p:sp>
      <p:sp>
        <p:nvSpPr>
          <p:cNvPr id="3" name="Slide Number Placeholder 2"/>
          <p:cNvSpPr>
            <a:spLocks noGrp="1"/>
          </p:cNvSpPr>
          <p:nvPr>
            <p:ph type="sldNum" sz="quarter" idx="12"/>
          </p:nvPr>
        </p:nvSpPr>
        <p:spPr/>
        <p:txBody>
          <a:bodyPr/>
          <a:lstStyle/>
          <a:p>
            <a:fld id="{067B9B31-59CE-429F-AAD5-D74925F536AC}" type="slidenum">
              <a:rPr lang="en-US" smtClean="0"/>
              <a:t>19</a:t>
            </a:fld>
            <a:endParaRPr lang="en-US" dirty="0"/>
          </a:p>
        </p:txBody>
      </p:sp>
    </p:spTree>
    <p:extLst>
      <p:ext uri="{BB962C8B-B14F-4D97-AF65-F5344CB8AC3E}">
        <p14:creationId xmlns:p14="http://schemas.microsoft.com/office/powerpoint/2010/main" val="1954361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t>This morning’s discussion</a:t>
            </a:r>
            <a:endParaRPr dirty="0"/>
          </a:p>
        </p:txBody>
      </p:sp>
      <p:sp>
        <p:nvSpPr>
          <p:cNvPr id="113" name="Google Shape;113;p4"/>
          <p:cNvSpPr txBox="1">
            <a:spLocks noGrp="1"/>
          </p:cNvSpPr>
          <p:nvPr>
            <p:ph type="body" idx="1"/>
          </p:nvPr>
        </p:nvSpPr>
        <p:spPr>
          <a:xfrm>
            <a:off x="1097280" y="1845735"/>
            <a:ext cx="10058400" cy="4023360"/>
          </a:xfrm>
          <a:prstGeom prst="rect">
            <a:avLst/>
          </a:prstGeom>
          <a:noFill/>
          <a:ln>
            <a:noFill/>
          </a:ln>
        </p:spPr>
        <p:txBody>
          <a:bodyPr spcFirstLastPara="1" wrap="square" lIns="0" tIns="45700" rIns="0" bIns="45700" anchor="t" anchorCtr="0">
            <a:normAutofit/>
          </a:bodyPr>
          <a:lstStyle/>
          <a:p>
            <a:pPr marL="90488" lvl="0" indent="-82550" algn="l" rtl="0">
              <a:lnSpc>
                <a:spcPct val="90000"/>
              </a:lnSpc>
              <a:spcBef>
                <a:spcPts val="0"/>
              </a:spcBef>
              <a:spcAft>
                <a:spcPts val="0"/>
              </a:spcAft>
              <a:buSzPts val="2400"/>
              <a:buChar char=" "/>
            </a:pPr>
            <a:r>
              <a:rPr lang="en-US" dirty="0"/>
              <a:t>What is HathiTrust:  history and the organization</a:t>
            </a:r>
          </a:p>
          <a:p>
            <a:pPr marL="90488" lvl="0" indent="-82550" algn="l" rtl="0">
              <a:lnSpc>
                <a:spcPct val="90000"/>
              </a:lnSpc>
              <a:spcBef>
                <a:spcPts val="0"/>
              </a:spcBef>
              <a:spcAft>
                <a:spcPts val="0"/>
              </a:spcAft>
              <a:buSzPts val="2400"/>
              <a:buChar char=" "/>
            </a:pPr>
            <a:endParaRPr lang="en-US" dirty="0"/>
          </a:p>
          <a:p>
            <a:pPr marL="90488" lvl="0" indent="-82550" algn="l" rtl="0">
              <a:lnSpc>
                <a:spcPct val="90000"/>
              </a:lnSpc>
              <a:spcBef>
                <a:spcPts val="0"/>
              </a:spcBef>
              <a:spcAft>
                <a:spcPts val="0"/>
              </a:spcAft>
              <a:buSzPts val="2400"/>
              <a:buChar char=" "/>
            </a:pPr>
            <a:r>
              <a:rPr lang="en-US" dirty="0"/>
              <a:t>What does membership mean:  services and engagement</a:t>
            </a:r>
          </a:p>
          <a:p>
            <a:pPr marL="90488" lvl="0" indent="-82550" algn="l" rtl="0">
              <a:lnSpc>
                <a:spcPct val="90000"/>
              </a:lnSpc>
              <a:spcBef>
                <a:spcPts val="0"/>
              </a:spcBef>
              <a:spcAft>
                <a:spcPts val="0"/>
              </a:spcAft>
              <a:buSzPts val="2400"/>
              <a:buChar char=" "/>
            </a:pPr>
            <a:endParaRPr lang="en-US" dirty="0"/>
          </a:p>
          <a:p>
            <a:pPr marL="90488" lvl="0" indent="-82550" algn="l" rtl="0">
              <a:lnSpc>
                <a:spcPct val="90000"/>
              </a:lnSpc>
              <a:spcBef>
                <a:spcPts val="0"/>
              </a:spcBef>
              <a:spcAft>
                <a:spcPts val="0"/>
              </a:spcAft>
              <a:buSzPts val="2400"/>
              <a:buChar char=" "/>
            </a:pPr>
            <a:r>
              <a:rPr lang="en-US" dirty="0"/>
              <a:t>What collections do we steward:  with a focus on Harvard’s contributions</a:t>
            </a:r>
          </a:p>
          <a:p>
            <a:pPr marL="90488" lvl="0" indent="-82550" algn="l" rtl="0">
              <a:lnSpc>
                <a:spcPct val="90000"/>
              </a:lnSpc>
              <a:spcBef>
                <a:spcPts val="0"/>
              </a:spcBef>
              <a:spcAft>
                <a:spcPts val="0"/>
              </a:spcAft>
              <a:buSzPts val="2400"/>
              <a:buChar char=" "/>
            </a:pPr>
            <a:endParaRPr lang="en-US" dirty="0"/>
          </a:p>
          <a:p>
            <a:pPr marL="90488" lvl="0" indent="-82550" algn="l" rtl="0">
              <a:lnSpc>
                <a:spcPct val="90000"/>
              </a:lnSpc>
              <a:spcBef>
                <a:spcPts val="0"/>
              </a:spcBef>
              <a:spcAft>
                <a:spcPts val="0"/>
              </a:spcAft>
              <a:buSzPts val="2400"/>
              <a:buChar char=" "/>
            </a:pPr>
            <a:r>
              <a:rPr lang="en-US" dirty="0"/>
              <a:t>What challenges are we addressing:  preservation, rights, and research</a:t>
            </a:r>
          </a:p>
          <a:p>
            <a:pPr marL="90488" lvl="0" indent="-82550" algn="l" rtl="0">
              <a:lnSpc>
                <a:spcPct val="90000"/>
              </a:lnSpc>
              <a:spcBef>
                <a:spcPts val="0"/>
              </a:spcBef>
              <a:spcAft>
                <a:spcPts val="0"/>
              </a:spcAft>
              <a:buSzPts val="2400"/>
              <a:buChar char=" "/>
            </a:pPr>
            <a:endParaRPr lang="en-US" dirty="0"/>
          </a:p>
          <a:p>
            <a:pPr marL="90488" lvl="0" indent="-82550" algn="l" rtl="0">
              <a:lnSpc>
                <a:spcPct val="90000"/>
              </a:lnSpc>
              <a:spcBef>
                <a:spcPts val="0"/>
              </a:spcBef>
              <a:spcAft>
                <a:spcPts val="0"/>
              </a:spcAft>
              <a:buSzPts val="2400"/>
              <a:buChar char=" "/>
            </a:pPr>
            <a:r>
              <a:rPr lang="en-US" dirty="0"/>
              <a:t>What work will we be focused on:  some current emphases</a:t>
            </a:r>
            <a:endParaRPr dirty="0"/>
          </a:p>
          <a:p>
            <a:pPr marL="91438" lvl="0" indent="0" algn="l" rtl="0">
              <a:lnSpc>
                <a:spcPct val="90000"/>
              </a:lnSpc>
              <a:spcBef>
                <a:spcPts val="1400"/>
              </a:spcBef>
              <a:spcAft>
                <a:spcPts val="0"/>
              </a:spcAft>
              <a:buSzPts val="2400"/>
              <a:buNone/>
            </a:pPr>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aphicFrame>
        <p:nvGraphicFramePr>
          <p:cNvPr id="210" name="Google Shape;210;p11"/>
          <p:cNvGraphicFramePr/>
          <p:nvPr/>
        </p:nvGraphicFramePr>
        <p:xfrm>
          <a:off x="1492251" y="666751"/>
          <a:ext cx="9207500" cy="5524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1" name="Google Shape;211;p11"/>
          <p:cNvGraphicFramePr/>
          <p:nvPr>
            <p:extLst/>
          </p:nvPr>
        </p:nvGraphicFramePr>
        <p:xfrm>
          <a:off x="1397536" y="292102"/>
          <a:ext cx="9396928" cy="589915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70CC05B1-58F6-7248-9247-67CC2D645492}"/>
              </a:ext>
            </a:extLst>
          </p:cNvPr>
          <p:cNvSpPr txBox="1"/>
          <p:nvPr/>
        </p:nvSpPr>
        <p:spPr>
          <a:xfrm>
            <a:off x="9659033" y="4638612"/>
            <a:ext cx="2270861" cy="523220"/>
          </a:xfrm>
          <a:prstGeom prst="rect">
            <a:avLst/>
          </a:prstGeom>
          <a:noFill/>
        </p:spPr>
        <p:txBody>
          <a:bodyPr wrap="square" rtlCol="0">
            <a:spAutoFit/>
          </a:bodyPr>
          <a:lstStyle/>
          <a:p>
            <a:r>
              <a:rPr lang="en-US" dirty="0"/>
              <a:t>**excluding paywalled publisher products</a:t>
            </a:r>
          </a:p>
        </p:txBody>
      </p:sp>
      <p:sp>
        <p:nvSpPr>
          <p:cNvPr id="3" name="Date Placeholder 2">
            <a:extLst>
              <a:ext uri="{FF2B5EF4-FFF2-40B4-BE49-F238E27FC236}">
                <a16:creationId xmlns:a16="http://schemas.microsoft.com/office/drawing/2014/main" id="{BD2EE53D-3398-1D47-AB1F-D123AE9E0442}"/>
              </a:ext>
            </a:extLst>
          </p:cNvPr>
          <p:cNvSpPr>
            <a:spLocks noGrp="1"/>
          </p:cNvSpPr>
          <p:nvPr>
            <p:ph type="dt" idx="10"/>
          </p:nvPr>
        </p:nvSpPr>
        <p:spPr/>
        <p:txBody>
          <a:bodyPr/>
          <a:lstStyle/>
          <a:p>
            <a:r>
              <a:rPr lang="en-US"/>
              <a:t>5 DECEMBER 2019</a:t>
            </a:r>
          </a:p>
        </p:txBody>
      </p:sp>
      <p:sp>
        <p:nvSpPr>
          <p:cNvPr id="4" name="Slide Number Placeholder 3">
            <a:extLst>
              <a:ext uri="{FF2B5EF4-FFF2-40B4-BE49-F238E27FC236}">
                <a16:creationId xmlns:a16="http://schemas.microsoft.com/office/drawing/2014/main" id="{CAC3216F-D810-5040-B296-7281F678ED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3876138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aphicFrame>
        <p:nvGraphicFramePr>
          <p:cNvPr id="3" name="Chart 2"/>
          <p:cNvGraphicFramePr>
            <a:graphicFrameLocks/>
          </p:cNvGraphicFramePr>
          <p:nvPr>
            <p:extLst/>
          </p:nvPr>
        </p:nvGraphicFramePr>
        <p:xfrm>
          <a:off x="1590040" y="330200"/>
          <a:ext cx="901192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2" name="Date Placeholder 1"/>
          <p:cNvSpPr>
            <a:spLocks noGrp="1"/>
          </p:cNvSpPr>
          <p:nvPr>
            <p:ph type="dt" idx="10"/>
          </p:nvPr>
        </p:nvSpPr>
        <p:spPr/>
        <p:txBody>
          <a:bodyPr/>
          <a:lstStyle/>
          <a:p>
            <a:r>
              <a:rPr lang="en-US"/>
              <a:t>5 DECEMBER 2019</a:t>
            </a:r>
            <a:endParaRPr lang="is-IS"/>
          </a:p>
        </p:txBody>
      </p:sp>
      <p:sp>
        <p:nvSpPr>
          <p:cNvPr id="5" name="Slide Number Placeholder 4"/>
          <p:cNvSpPr>
            <a:spLocks noGrp="1"/>
          </p:cNvSpPr>
          <p:nvPr>
            <p:ph type="sldNum" sz="quarter" idx="12"/>
          </p:nvPr>
        </p:nvSpPr>
        <p:spPr/>
        <p:txBody>
          <a:bodyPr/>
          <a:lstStyle/>
          <a:p>
            <a:fld id="{03B83D85-6423-A047-A813-9A1BD6CAD12A}" type="slidenum">
              <a:rPr lang="en-US" smtClean="0"/>
              <a:t>21</a:t>
            </a:fld>
            <a:endParaRPr lang="en-US"/>
          </a:p>
        </p:txBody>
      </p:sp>
    </p:spTree>
    <p:extLst>
      <p:ext uri="{BB962C8B-B14F-4D97-AF65-F5344CB8AC3E}">
        <p14:creationId xmlns:p14="http://schemas.microsoft.com/office/powerpoint/2010/main" val="497621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04752C-CA35-904F-AEA1-CEFD8C3736AB}"/>
              </a:ext>
            </a:extLst>
          </p:cNvPr>
          <p:cNvSpPr>
            <a:spLocks noGrp="1"/>
          </p:cNvSpPr>
          <p:nvPr>
            <p:ph type="dt"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39583C57-69C6-CA49-95DC-9D75358298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7" name="Picture 6">
            <a:extLst>
              <a:ext uri="{FF2B5EF4-FFF2-40B4-BE49-F238E27FC236}">
                <a16:creationId xmlns:a16="http://schemas.microsoft.com/office/drawing/2014/main" id="{7C8C870C-EF04-5A40-A442-D072C5A33D2F}"/>
              </a:ext>
            </a:extLst>
          </p:cNvPr>
          <p:cNvPicPr>
            <a:picLocks noChangeAspect="1"/>
          </p:cNvPicPr>
          <p:nvPr/>
        </p:nvPicPr>
        <p:blipFill>
          <a:blip r:embed="rId3"/>
          <a:stretch>
            <a:fillRect/>
          </a:stretch>
        </p:blipFill>
        <p:spPr>
          <a:xfrm>
            <a:off x="2034931" y="0"/>
            <a:ext cx="8122138" cy="6276197"/>
          </a:xfrm>
          <a:prstGeom prst="rect">
            <a:avLst/>
          </a:prstGeom>
        </p:spPr>
      </p:pic>
    </p:spTree>
    <p:extLst>
      <p:ext uri="{BB962C8B-B14F-4D97-AF65-F5344CB8AC3E}">
        <p14:creationId xmlns:p14="http://schemas.microsoft.com/office/powerpoint/2010/main" val="960351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aphicFrame>
        <p:nvGraphicFramePr>
          <p:cNvPr id="3" name="Chart 2"/>
          <p:cNvGraphicFramePr>
            <a:graphicFrameLocks/>
          </p:cNvGraphicFramePr>
          <p:nvPr>
            <p:extLst/>
          </p:nvPr>
        </p:nvGraphicFramePr>
        <p:xfrm>
          <a:off x="1590040" y="330200"/>
          <a:ext cx="901192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2" name="Date Placeholder 1"/>
          <p:cNvSpPr>
            <a:spLocks noGrp="1"/>
          </p:cNvSpPr>
          <p:nvPr>
            <p:ph type="dt" idx="10"/>
          </p:nvPr>
        </p:nvSpPr>
        <p:spPr/>
        <p:txBody>
          <a:bodyPr/>
          <a:lstStyle/>
          <a:p>
            <a:r>
              <a:rPr lang="en-US"/>
              <a:t>5 DECEMBER 2019</a:t>
            </a:r>
            <a:endParaRPr lang="is-IS"/>
          </a:p>
        </p:txBody>
      </p:sp>
      <p:sp>
        <p:nvSpPr>
          <p:cNvPr id="5" name="Slide Number Placeholder 4"/>
          <p:cNvSpPr>
            <a:spLocks noGrp="1"/>
          </p:cNvSpPr>
          <p:nvPr>
            <p:ph type="sldNum" sz="quarter" idx="12"/>
          </p:nvPr>
        </p:nvSpPr>
        <p:spPr/>
        <p:txBody>
          <a:bodyPr/>
          <a:lstStyle/>
          <a:p>
            <a:fld id="{03B83D85-6423-A047-A813-9A1BD6CAD12A}" type="slidenum">
              <a:rPr lang="en-US" smtClean="0"/>
              <a:t>23</a:t>
            </a:fld>
            <a:endParaRPr lang="en-US"/>
          </a:p>
        </p:txBody>
      </p:sp>
      <p:sp>
        <p:nvSpPr>
          <p:cNvPr id="4" name="Rectangle 3">
            <a:extLst>
              <a:ext uri="{FF2B5EF4-FFF2-40B4-BE49-F238E27FC236}">
                <a16:creationId xmlns:a16="http://schemas.microsoft.com/office/drawing/2014/main" id="{6A14E704-7779-3346-95A5-10893C9B9A46}"/>
              </a:ext>
            </a:extLst>
          </p:cNvPr>
          <p:cNvSpPr/>
          <p:nvPr/>
        </p:nvSpPr>
        <p:spPr>
          <a:xfrm>
            <a:off x="3862137" y="3765884"/>
            <a:ext cx="3537284" cy="2394284"/>
          </a:xfrm>
          <a:prstGeom prst="rect">
            <a:avLst/>
          </a:prstGeom>
          <a:noFill/>
          <a:ln w="666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636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C22055-B760-294A-B0EE-9CA58E591A54}"/>
              </a:ext>
            </a:extLst>
          </p:cNvPr>
          <p:cNvSpPr>
            <a:spLocks noGrp="1"/>
          </p:cNvSpPr>
          <p:nvPr>
            <p:ph type="dt"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0FD43FE6-60B3-6444-8F25-FDC98B5F17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39C9C48B-C467-5A43-B8AF-40A9B34357AD}"/>
                  </a:ext>
                </a:extLst>
              </p:cNvPr>
              <p:cNvGraphicFramePr/>
              <p:nvPr>
                <p:extLst>
                  <p:ext uri="{D42A27DB-BD31-4B8C-83A1-F6EECF244321}">
                    <p14:modId xmlns:p14="http://schemas.microsoft.com/office/powerpoint/2010/main" val="1060277102"/>
                  </p:ext>
                </p:extLst>
              </p:nvPr>
            </p:nvGraphicFramePr>
            <p:xfrm>
              <a:off x="0" y="104172"/>
              <a:ext cx="12026096" cy="622718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hart 3">
                <a:extLst>
                  <a:ext uri="{FF2B5EF4-FFF2-40B4-BE49-F238E27FC236}">
                    <a16:creationId xmlns:a16="http://schemas.microsoft.com/office/drawing/2014/main" id="{39C9C48B-C467-5A43-B8AF-40A9B34357AD}"/>
                  </a:ext>
                </a:extLst>
              </p:cNvPr>
              <p:cNvPicPr>
                <a:picLocks noGrp="1" noRot="1" noChangeAspect="1" noMove="1" noResize="1" noEditPoints="1" noAdjustHandles="1" noChangeArrowheads="1" noChangeShapeType="1"/>
              </p:cNvPicPr>
              <p:nvPr/>
            </p:nvPicPr>
            <p:blipFill>
              <a:blip r:embed="rId4"/>
              <a:stretch>
                <a:fillRect/>
              </a:stretch>
            </p:blipFill>
            <p:spPr>
              <a:xfrm>
                <a:off x="0" y="104172"/>
                <a:ext cx="12026096" cy="6227180"/>
              </a:xfrm>
              <a:prstGeom prst="rect">
                <a:avLst/>
              </a:prstGeom>
            </p:spPr>
          </p:pic>
        </mc:Fallback>
      </mc:AlternateContent>
    </p:spTree>
    <p:extLst>
      <p:ext uri="{BB962C8B-B14F-4D97-AF65-F5344CB8AC3E}">
        <p14:creationId xmlns:p14="http://schemas.microsoft.com/office/powerpoint/2010/main" val="1370469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A9FBC9-EDFC-C843-A623-F2EDE9E7660A}"/>
              </a:ext>
            </a:extLst>
          </p:cNvPr>
          <p:cNvSpPr>
            <a:spLocks noGrp="1"/>
          </p:cNvSpPr>
          <p:nvPr>
            <p:ph type="dt"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BFF041D3-5953-D24C-A435-A8FACEEEBC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2E91C82E-A22F-0042-9DBF-39B24600FC11}"/>
                  </a:ext>
                </a:extLst>
              </p:cNvPr>
              <p:cNvGraphicFramePr/>
              <p:nvPr>
                <p:extLst>
                  <p:ext uri="{D42A27DB-BD31-4B8C-83A1-F6EECF244321}">
                    <p14:modId xmlns:p14="http://schemas.microsoft.com/office/powerpoint/2010/main" val="4061211406"/>
                  </p:ext>
                </p:extLst>
              </p:nvPr>
            </p:nvGraphicFramePr>
            <p:xfrm>
              <a:off x="0" y="-91937"/>
              <a:ext cx="12192000" cy="629232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hart 3">
                <a:extLst>
                  <a:ext uri="{FF2B5EF4-FFF2-40B4-BE49-F238E27FC236}">
                    <a16:creationId xmlns:a16="http://schemas.microsoft.com/office/drawing/2014/main" id="{2E91C82E-A22F-0042-9DBF-39B24600FC11}"/>
                  </a:ext>
                </a:extLst>
              </p:cNvPr>
              <p:cNvPicPr>
                <a:picLocks noGrp="1" noRot="1" noChangeAspect="1" noMove="1" noResize="1" noEditPoints="1" noAdjustHandles="1" noChangeArrowheads="1" noChangeShapeType="1"/>
              </p:cNvPicPr>
              <p:nvPr/>
            </p:nvPicPr>
            <p:blipFill>
              <a:blip r:embed="rId4"/>
              <a:stretch>
                <a:fillRect/>
              </a:stretch>
            </p:blipFill>
            <p:spPr>
              <a:xfrm>
                <a:off x="0" y="-91937"/>
                <a:ext cx="12192000" cy="6292321"/>
              </a:xfrm>
              <a:prstGeom prst="rect">
                <a:avLst/>
              </a:prstGeom>
            </p:spPr>
          </p:pic>
        </mc:Fallback>
      </mc:AlternateContent>
    </p:spTree>
    <p:extLst>
      <p:ext uri="{BB962C8B-B14F-4D97-AF65-F5344CB8AC3E}">
        <p14:creationId xmlns:p14="http://schemas.microsoft.com/office/powerpoint/2010/main" val="43347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0B8153-88AF-D54C-B575-F9C01CAE8412}"/>
              </a:ext>
            </a:extLst>
          </p:cNvPr>
          <p:cNvSpPr>
            <a:spLocks noGrp="1"/>
          </p:cNvSpPr>
          <p:nvPr>
            <p:ph type="dt"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F4B8341B-5742-914D-A269-45A754CA45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grpSp>
        <p:nvGrpSpPr>
          <p:cNvPr id="10" name="Group 9">
            <a:extLst>
              <a:ext uri="{FF2B5EF4-FFF2-40B4-BE49-F238E27FC236}">
                <a16:creationId xmlns:a16="http://schemas.microsoft.com/office/drawing/2014/main" id="{0680F533-CCAD-E548-A3C6-81D2B5911338}"/>
              </a:ext>
            </a:extLst>
          </p:cNvPr>
          <p:cNvGrpSpPr/>
          <p:nvPr/>
        </p:nvGrpSpPr>
        <p:grpSpPr>
          <a:xfrm>
            <a:off x="71912" y="570073"/>
            <a:ext cx="11942856" cy="5085500"/>
            <a:chOff x="-161673" y="-23170"/>
            <a:chExt cx="12156295" cy="5443352"/>
          </a:xfrm>
        </p:grpSpPr>
        <p:pic>
          <p:nvPicPr>
            <p:cNvPr id="5" name="Picture 4">
              <a:extLst>
                <a:ext uri="{FF2B5EF4-FFF2-40B4-BE49-F238E27FC236}">
                  <a16:creationId xmlns:a16="http://schemas.microsoft.com/office/drawing/2014/main" id="{231CEFEA-00BE-0046-8E9C-337D7CFEC96F}"/>
                </a:ext>
              </a:extLst>
            </p:cNvPr>
            <p:cNvPicPr>
              <a:picLocks noChangeAspect="1"/>
            </p:cNvPicPr>
            <p:nvPr/>
          </p:nvPicPr>
          <p:blipFill>
            <a:blip r:embed="rId3"/>
            <a:stretch>
              <a:fillRect/>
            </a:stretch>
          </p:blipFill>
          <p:spPr>
            <a:xfrm>
              <a:off x="3895511" y="0"/>
              <a:ext cx="4188322" cy="5420182"/>
            </a:xfrm>
            <a:prstGeom prst="rect">
              <a:avLst/>
            </a:prstGeom>
            <a:ln>
              <a:noFill/>
            </a:ln>
          </p:spPr>
        </p:pic>
        <p:pic>
          <p:nvPicPr>
            <p:cNvPr id="7" name="Picture 6">
              <a:extLst>
                <a:ext uri="{FF2B5EF4-FFF2-40B4-BE49-F238E27FC236}">
                  <a16:creationId xmlns:a16="http://schemas.microsoft.com/office/drawing/2014/main" id="{2DD71354-F89A-8F4C-97D4-188318F9D12D}"/>
                </a:ext>
              </a:extLst>
            </p:cNvPr>
            <p:cNvPicPr>
              <a:picLocks noChangeAspect="1"/>
            </p:cNvPicPr>
            <p:nvPr/>
          </p:nvPicPr>
          <p:blipFill>
            <a:blip r:embed="rId4"/>
            <a:stretch>
              <a:fillRect/>
            </a:stretch>
          </p:blipFill>
          <p:spPr>
            <a:xfrm>
              <a:off x="-161673" y="0"/>
              <a:ext cx="4188323" cy="5420182"/>
            </a:xfrm>
            <a:prstGeom prst="rect">
              <a:avLst/>
            </a:prstGeom>
            <a:noFill/>
            <a:ln>
              <a:noFill/>
            </a:ln>
          </p:spPr>
        </p:pic>
        <p:pic>
          <p:nvPicPr>
            <p:cNvPr id="9" name="Picture 8">
              <a:extLst>
                <a:ext uri="{FF2B5EF4-FFF2-40B4-BE49-F238E27FC236}">
                  <a16:creationId xmlns:a16="http://schemas.microsoft.com/office/drawing/2014/main" id="{CBA262B8-3821-0546-8C1A-84967614E4EA}"/>
                </a:ext>
              </a:extLst>
            </p:cNvPr>
            <p:cNvPicPr>
              <a:picLocks noChangeAspect="1"/>
            </p:cNvPicPr>
            <p:nvPr/>
          </p:nvPicPr>
          <p:blipFill>
            <a:blip r:embed="rId5"/>
            <a:stretch>
              <a:fillRect/>
            </a:stretch>
          </p:blipFill>
          <p:spPr>
            <a:xfrm>
              <a:off x="7788395" y="-23170"/>
              <a:ext cx="4206227" cy="5443352"/>
            </a:xfrm>
            <a:prstGeom prst="rect">
              <a:avLst/>
            </a:prstGeom>
            <a:ln>
              <a:noFill/>
            </a:ln>
          </p:spPr>
        </p:pic>
      </p:grpSp>
      <p:sp>
        <p:nvSpPr>
          <p:cNvPr id="11" name="Rectangle 10">
            <a:extLst>
              <a:ext uri="{FF2B5EF4-FFF2-40B4-BE49-F238E27FC236}">
                <a16:creationId xmlns:a16="http://schemas.microsoft.com/office/drawing/2014/main" id="{87EAB875-14D6-3849-8720-FF4109F8CEBD}"/>
              </a:ext>
            </a:extLst>
          </p:cNvPr>
          <p:cNvSpPr/>
          <p:nvPr/>
        </p:nvSpPr>
        <p:spPr>
          <a:xfrm>
            <a:off x="6975" y="5769756"/>
            <a:ext cx="12072730" cy="461665"/>
          </a:xfrm>
          <a:prstGeom prst="rect">
            <a:avLst/>
          </a:prstGeom>
        </p:spPr>
        <p:txBody>
          <a:bodyPr wrap="square">
            <a:spAutoFit/>
          </a:bodyPr>
          <a:lstStyle/>
          <a:p>
            <a:pPr algn="ctr"/>
            <a:r>
              <a:rPr lang="en-US" sz="2400" b="1" dirty="0">
                <a:solidFill>
                  <a:schemeClr val="bg1">
                    <a:lumMod val="50000"/>
                  </a:schemeClr>
                </a:solidFill>
                <a:latin typeface="Calibri" panose="020F0502020204030204" pitchFamily="34" charset="0"/>
                <a:cs typeface="Calibri" panose="020F0502020204030204" pitchFamily="34" charset="0"/>
              </a:rPr>
              <a:t>The three most-frequently viewed items from Harvard’s collection are shown above.</a:t>
            </a:r>
          </a:p>
        </p:txBody>
      </p:sp>
      <p:sp>
        <p:nvSpPr>
          <p:cNvPr id="13" name="Rectangle 12">
            <a:extLst>
              <a:ext uri="{FF2B5EF4-FFF2-40B4-BE49-F238E27FC236}">
                <a16:creationId xmlns:a16="http://schemas.microsoft.com/office/drawing/2014/main" id="{6B3DA372-E782-7E4D-9570-E8124044183F}"/>
              </a:ext>
            </a:extLst>
          </p:cNvPr>
          <p:cNvSpPr/>
          <p:nvPr/>
        </p:nvSpPr>
        <p:spPr>
          <a:xfrm>
            <a:off x="19252" y="101744"/>
            <a:ext cx="12172748" cy="461665"/>
          </a:xfrm>
          <a:prstGeom prst="rect">
            <a:avLst/>
          </a:prstGeom>
        </p:spPr>
        <p:txBody>
          <a:bodyPr wrap="square">
            <a:spAutoFit/>
          </a:bodyPr>
          <a:lstStyle/>
          <a:p>
            <a:pPr algn="ctr"/>
            <a:r>
              <a:rPr lang="en-US" sz="2400" b="1" dirty="0">
                <a:solidFill>
                  <a:schemeClr val="accent6">
                    <a:lumMod val="75000"/>
                  </a:schemeClr>
                </a:solidFill>
                <a:latin typeface="Calibri" panose="020F0502020204030204" pitchFamily="34" charset="0"/>
                <a:cs typeface="Calibri" panose="020F0502020204030204" pitchFamily="34" charset="0"/>
              </a:rPr>
              <a:t>Items from Harvard’s collection were viewed almost 20 million times in the past 12 months.</a:t>
            </a:r>
          </a:p>
        </p:txBody>
      </p:sp>
    </p:spTree>
    <p:extLst>
      <p:ext uri="{BB962C8B-B14F-4D97-AF65-F5344CB8AC3E}">
        <p14:creationId xmlns:p14="http://schemas.microsoft.com/office/powerpoint/2010/main" val="1834506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6A1C-EC30-CF47-A8B9-A06D4B41EC14}"/>
              </a:ext>
            </a:extLst>
          </p:cNvPr>
          <p:cNvSpPr>
            <a:spLocks noGrp="1"/>
          </p:cNvSpPr>
          <p:nvPr>
            <p:ph type="title"/>
          </p:nvPr>
        </p:nvSpPr>
        <p:spPr/>
        <p:txBody>
          <a:bodyPr/>
          <a:lstStyle/>
          <a:p>
            <a:r>
              <a:rPr lang="en-US" dirty="0"/>
              <a:t>Collective Challenges</a:t>
            </a:r>
          </a:p>
        </p:txBody>
      </p:sp>
      <p:sp>
        <p:nvSpPr>
          <p:cNvPr id="3" name="Text Placeholder 2">
            <a:extLst>
              <a:ext uri="{FF2B5EF4-FFF2-40B4-BE49-F238E27FC236}">
                <a16:creationId xmlns:a16="http://schemas.microsoft.com/office/drawing/2014/main" id="{D6391B03-A249-864B-9330-6BC457E25FC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BCD414B-44BD-C248-99DA-52B31E5D3DE6}"/>
              </a:ext>
            </a:extLst>
          </p:cNvPr>
          <p:cNvSpPr>
            <a:spLocks noGrp="1"/>
          </p:cNvSpPr>
          <p:nvPr>
            <p:ph type="dt" sz="half"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E7F5428A-F8C7-654D-8743-9602298A5A11}"/>
              </a:ext>
            </a:extLst>
          </p:cNvPr>
          <p:cNvSpPr>
            <a:spLocks noGrp="1"/>
          </p:cNvSpPr>
          <p:nvPr>
            <p:ph type="sldNum" sz="quarter" idx="12"/>
          </p:nvPr>
        </p:nvSpPr>
        <p:spPr/>
        <p:txBody>
          <a:bodyPr/>
          <a:lstStyle/>
          <a:p>
            <a:fld id="{03B83D85-6423-A047-A813-9A1BD6CAD12A}" type="slidenum">
              <a:rPr lang="en-US" smtClean="0"/>
              <a:t>27</a:t>
            </a:fld>
            <a:endParaRPr lang="en-US"/>
          </a:p>
        </p:txBody>
      </p:sp>
    </p:spTree>
    <p:extLst>
      <p:ext uri="{BB962C8B-B14F-4D97-AF65-F5344CB8AC3E}">
        <p14:creationId xmlns:p14="http://schemas.microsoft.com/office/powerpoint/2010/main" val="36225380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7" name="Google Shape;147;p9"/>
          <p:cNvGrpSpPr/>
          <p:nvPr/>
        </p:nvGrpSpPr>
        <p:grpSpPr>
          <a:xfrm>
            <a:off x="660492" y="304800"/>
            <a:ext cx="11065342" cy="5257800"/>
            <a:chOff x="546192" y="0"/>
            <a:chExt cx="11065342" cy="5257800"/>
          </a:xfrm>
        </p:grpSpPr>
        <p:cxnSp>
          <p:nvCxnSpPr>
            <p:cNvPr id="148" name="Google Shape;148;p9"/>
            <p:cNvCxnSpPr/>
            <p:nvPr/>
          </p:nvCxnSpPr>
          <p:spPr>
            <a:xfrm>
              <a:off x="3175092" y="4784598"/>
              <a:ext cx="5330357" cy="0"/>
            </a:xfrm>
            <a:prstGeom prst="straightConnector1">
              <a:avLst/>
            </a:prstGeom>
            <a:noFill/>
            <a:ln w="15875" cap="flat" cmpd="sng">
              <a:solidFill>
                <a:srgbClr val="3B6495"/>
              </a:solidFill>
              <a:prstDash val="solid"/>
              <a:round/>
              <a:headEnd type="none" w="sm" len="sm"/>
              <a:tailEnd type="none" w="sm" len="sm"/>
            </a:ln>
          </p:spPr>
        </p:cxnSp>
        <p:cxnSp>
          <p:nvCxnSpPr>
            <p:cNvPr id="149" name="Google Shape;149;p9"/>
            <p:cNvCxnSpPr/>
            <p:nvPr/>
          </p:nvCxnSpPr>
          <p:spPr>
            <a:xfrm>
              <a:off x="3175092" y="3885514"/>
              <a:ext cx="4504357" cy="0"/>
            </a:xfrm>
            <a:prstGeom prst="straightConnector1">
              <a:avLst/>
            </a:prstGeom>
            <a:noFill/>
            <a:ln w="15875" cap="flat" cmpd="sng">
              <a:solidFill>
                <a:srgbClr val="3B6495"/>
              </a:solidFill>
              <a:prstDash val="solid"/>
              <a:round/>
              <a:headEnd type="none" w="sm" len="sm"/>
              <a:tailEnd type="none" w="sm" len="sm"/>
            </a:ln>
          </p:spPr>
        </p:cxnSp>
        <p:cxnSp>
          <p:nvCxnSpPr>
            <p:cNvPr id="150" name="Google Shape;150;p9"/>
            <p:cNvCxnSpPr/>
            <p:nvPr/>
          </p:nvCxnSpPr>
          <p:spPr>
            <a:xfrm>
              <a:off x="3175092" y="2628900"/>
              <a:ext cx="4206240" cy="0"/>
            </a:xfrm>
            <a:prstGeom prst="straightConnector1">
              <a:avLst/>
            </a:prstGeom>
            <a:noFill/>
            <a:ln w="15875" cap="flat" cmpd="sng">
              <a:solidFill>
                <a:srgbClr val="3B6495"/>
              </a:solidFill>
              <a:prstDash val="solid"/>
              <a:round/>
              <a:headEnd type="none" w="sm" len="sm"/>
              <a:tailEnd type="none" w="sm" len="sm"/>
            </a:ln>
          </p:spPr>
        </p:cxnSp>
        <p:cxnSp>
          <p:nvCxnSpPr>
            <p:cNvPr id="151" name="Google Shape;151;p9"/>
            <p:cNvCxnSpPr/>
            <p:nvPr/>
          </p:nvCxnSpPr>
          <p:spPr>
            <a:xfrm>
              <a:off x="3175092" y="1372285"/>
              <a:ext cx="4504357" cy="0"/>
            </a:xfrm>
            <a:prstGeom prst="straightConnector1">
              <a:avLst/>
            </a:prstGeom>
            <a:noFill/>
            <a:ln w="15875" cap="flat" cmpd="sng">
              <a:solidFill>
                <a:srgbClr val="3B6495"/>
              </a:solidFill>
              <a:prstDash val="solid"/>
              <a:round/>
              <a:headEnd type="none" w="sm" len="sm"/>
              <a:tailEnd type="none" w="sm" len="sm"/>
            </a:ln>
          </p:spPr>
        </p:cxnSp>
        <p:cxnSp>
          <p:nvCxnSpPr>
            <p:cNvPr id="152" name="Google Shape;152;p9"/>
            <p:cNvCxnSpPr/>
            <p:nvPr/>
          </p:nvCxnSpPr>
          <p:spPr>
            <a:xfrm>
              <a:off x="3175092" y="473202"/>
              <a:ext cx="5330357" cy="0"/>
            </a:xfrm>
            <a:prstGeom prst="straightConnector1">
              <a:avLst/>
            </a:prstGeom>
            <a:noFill/>
            <a:ln w="15875" cap="flat" cmpd="sng">
              <a:solidFill>
                <a:srgbClr val="3B6495"/>
              </a:solidFill>
              <a:prstDash val="solid"/>
              <a:round/>
              <a:headEnd type="none" w="sm" len="sm"/>
              <a:tailEnd type="none" w="sm" len="sm"/>
            </a:ln>
          </p:spPr>
        </p:cxnSp>
        <p:sp>
          <p:nvSpPr>
            <p:cNvPr id="153" name="Google Shape;153;p9"/>
            <p:cNvSpPr/>
            <p:nvPr/>
          </p:nvSpPr>
          <p:spPr>
            <a:xfrm>
              <a:off x="546192" y="0"/>
              <a:ext cx="5257800" cy="5257800"/>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647714" y="4443529"/>
              <a:ext cx="4715363" cy="81427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txBox="1"/>
            <p:nvPr/>
          </p:nvSpPr>
          <p:spPr>
            <a:xfrm>
              <a:off x="647714" y="4443529"/>
              <a:ext cx="4715363" cy="81427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5800"/>
                <a:buFont typeface="Calibri"/>
                <a:buNone/>
              </a:pPr>
              <a:r>
                <a:rPr lang="en-US" sz="5800" b="1">
                  <a:solidFill>
                    <a:schemeClr val="dk1"/>
                  </a:solidFill>
                  <a:latin typeface="Calibri"/>
                  <a:ea typeface="Calibri"/>
                  <a:cs typeface="Calibri"/>
                  <a:sym typeface="Calibri"/>
                </a:rPr>
                <a:t>   </a:t>
              </a:r>
              <a:endParaRPr/>
            </a:p>
          </p:txBody>
        </p:sp>
        <p:sp>
          <p:nvSpPr>
            <p:cNvPr id="156" name="Google Shape;156;p9"/>
            <p:cNvSpPr/>
            <p:nvPr/>
          </p:nvSpPr>
          <p:spPr>
            <a:xfrm>
              <a:off x="8032247" y="0"/>
              <a:ext cx="946404" cy="946404"/>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8978651" y="0"/>
              <a:ext cx="1842709" cy="9464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txBox="1"/>
            <p:nvPr/>
          </p:nvSpPr>
          <p:spPr>
            <a:xfrm>
              <a:off x="8978651" y="0"/>
              <a:ext cx="1842709" cy="946404"/>
            </a:xfrm>
            <a:prstGeom prst="rect">
              <a:avLst/>
            </a:prstGeom>
            <a:noFill/>
            <a:ln>
              <a:noFill/>
            </a:ln>
          </p:spPr>
          <p:txBody>
            <a:bodyPr spcFirstLastPara="1" wrap="square" lIns="125725" tIns="0" rIns="125725" bIns="0"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b="1" dirty="0">
                  <a:solidFill>
                    <a:schemeClr val="accent6">
                      <a:lumMod val="50000"/>
                    </a:schemeClr>
                  </a:solidFill>
                  <a:latin typeface="Calibri"/>
                  <a:ea typeface="Calibri"/>
                  <a:cs typeface="Calibri"/>
                  <a:sym typeface="Calibri"/>
                </a:rPr>
                <a:t>Analytics and TDM</a:t>
              </a:r>
              <a:endParaRPr sz="3300" b="1" dirty="0">
                <a:solidFill>
                  <a:schemeClr val="accent6">
                    <a:lumMod val="50000"/>
                  </a:schemeClr>
                </a:solidFill>
                <a:latin typeface="Calibri"/>
                <a:ea typeface="Calibri"/>
                <a:cs typeface="Calibri"/>
                <a:sym typeface="Calibri"/>
              </a:endParaRPr>
            </a:p>
          </p:txBody>
        </p:sp>
        <p:sp>
          <p:nvSpPr>
            <p:cNvPr id="159" name="Google Shape;159;p9"/>
            <p:cNvSpPr/>
            <p:nvPr/>
          </p:nvSpPr>
          <p:spPr>
            <a:xfrm>
              <a:off x="7206247" y="899083"/>
              <a:ext cx="946404" cy="946404"/>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8152651" y="899083"/>
              <a:ext cx="2641395" cy="9464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txBox="1"/>
            <p:nvPr/>
          </p:nvSpPr>
          <p:spPr>
            <a:xfrm>
              <a:off x="8152651" y="899083"/>
              <a:ext cx="2641395" cy="946404"/>
            </a:xfrm>
            <a:prstGeom prst="rect">
              <a:avLst/>
            </a:prstGeom>
            <a:noFill/>
            <a:ln>
              <a:noFill/>
            </a:ln>
          </p:spPr>
          <p:txBody>
            <a:bodyPr spcFirstLastPara="1" wrap="square" lIns="125725" tIns="0" rIns="125725" bIns="0" anchor="ctr" anchorCtr="0">
              <a:noAutofit/>
            </a:bodyPr>
            <a:lstStyle/>
            <a:p>
              <a:pPr marL="0" marR="0" lvl="0" indent="0" algn="l" rtl="0">
                <a:lnSpc>
                  <a:spcPct val="90000"/>
                </a:lnSpc>
                <a:spcBef>
                  <a:spcPts val="0"/>
                </a:spcBef>
                <a:spcAft>
                  <a:spcPts val="0"/>
                </a:spcAft>
                <a:buClr>
                  <a:schemeClr val="dk1"/>
                </a:buClr>
                <a:buSzPts val="3300"/>
                <a:buFont typeface="Calibri"/>
                <a:buNone/>
              </a:pPr>
              <a:endParaRPr lang="en-US" sz="3300" b="1" dirty="0">
                <a:solidFill>
                  <a:schemeClr val="accent6">
                    <a:lumMod val="50000"/>
                  </a:schemeClr>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3300"/>
                <a:buFont typeface="Calibri"/>
                <a:buNone/>
              </a:pPr>
              <a:r>
                <a:rPr lang="en-US" sz="3300" b="1" dirty="0">
                  <a:solidFill>
                    <a:schemeClr val="accent6">
                      <a:lumMod val="50000"/>
                    </a:schemeClr>
                  </a:solidFill>
                  <a:latin typeface="Calibri"/>
                  <a:ea typeface="Calibri"/>
                  <a:cs typeface="Calibri"/>
                  <a:sym typeface="Calibri"/>
                </a:rPr>
                <a:t>Collection Management</a:t>
              </a:r>
              <a:endParaRPr b="1" dirty="0">
                <a:solidFill>
                  <a:schemeClr val="accent6">
                    <a:lumMod val="50000"/>
                  </a:schemeClr>
                </a:solidFill>
              </a:endParaRPr>
            </a:p>
          </p:txBody>
        </p:sp>
        <p:sp>
          <p:nvSpPr>
            <p:cNvPr id="162" name="Google Shape;162;p9"/>
            <p:cNvSpPr/>
            <p:nvPr/>
          </p:nvSpPr>
          <p:spPr>
            <a:xfrm>
              <a:off x="6908130" y="2155698"/>
              <a:ext cx="946404" cy="946404"/>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7854534" y="2155698"/>
              <a:ext cx="1905664" cy="9464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txBox="1"/>
            <p:nvPr/>
          </p:nvSpPr>
          <p:spPr>
            <a:xfrm>
              <a:off x="7854533" y="2155698"/>
              <a:ext cx="3757001" cy="946404"/>
            </a:xfrm>
            <a:prstGeom prst="rect">
              <a:avLst/>
            </a:prstGeom>
            <a:noFill/>
            <a:ln>
              <a:noFill/>
            </a:ln>
          </p:spPr>
          <p:txBody>
            <a:bodyPr spcFirstLastPara="1" wrap="square" lIns="125725" tIns="0" rIns="125725" bIns="0"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dirty="0">
                  <a:solidFill>
                    <a:schemeClr val="dk1"/>
                  </a:solidFill>
                  <a:latin typeface="Calibri"/>
                  <a:ea typeface="Calibri"/>
                  <a:cs typeface="Calibri"/>
                  <a:sym typeface="Calibri"/>
                </a:rPr>
                <a:t>Discovery &amp; Access</a:t>
              </a:r>
              <a:endParaRPr dirty="0"/>
            </a:p>
          </p:txBody>
        </p:sp>
        <p:sp>
          <p:nvSpPr>
            <p:cNvPr id="165" name="Google Shape;165;p9"/>
            <p:cNvSpPr/>
            <p:nvPr/>
          </p:nvSpPr>
          <p:spPr>
            <a:xfrm>
              <a:off x="7206247" y="3412312"/>
              <a:ext cx="946404" cy="946404"/>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152651" y="3412312"/>
              <a:ext cx="2641395" cy="9464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txBox="1"/>
            <p:nvPr/>
          </p:nvSpPr>
          <p:spPr>
            <a:xfrm>
              <a:off x="8152651" y="3412312"/>
              <a:ext cx="2641395" cy="946404"/>
            </a:xfrm>
            <a:prstGeom prst="rect">
              <a:avLst/>
            </a:prstGeom>
            <a:noFill/>
            <a:ln>
              <a:noFill/>
            </a:ln>
          </p:spPr>
          <p:txBody>
            <a:bodyPr spcFirstLastPara="1" wrap="square" lIns="125725" tIns="0" rIns="125725" bIns="0"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b="1" dirty="0">
                  <a:solidFill>
                    <a:schemeClr val="accent6">
                      <a:lumMod val="50000"/>
                    </a:schemeClr>
                  </a:solidFill>
                  <a:latin typeface="Calibri"/>
                  <a:ea typeface="Calibri"/>
                  <a:cs typeface="Calibri"/>
                  <a:sym typeface="Calibri"/>
                </a:rPr>
                <a:t>Rights Management</a:t>
              </a:r>
              <a:endParaRPr b="1" dirty="0">
                <a:solidFill>
                  <a:schemeClr val="accent6">
                    <a:lumMod val="50000"/>
                  </a:schemeClr>
                </a:solidFill>
              </a:endParaRPr>
            </a:p>
          </p:txBody>
        </p:sp>
        <p:sp>
          <p:nvSpPr>
            <p:cNvPr id="168" name="Google Shape;168;p9"/>
            <p:cNvSpPr/>
            <p:nvPr/>
          </p:nvSpPr>
          <p:spPr>
            <a:xfrm>
              <a:off x="8032247" y="4311396"/>
              <a:ext cx="946404" cy="946404"/>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8978651" y="4311396"/>
              <a:ext cx="2438555" cy="9464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txBox="1"/>
            <p:nvPr/>
          </p:nvSpPr>
          <p:spPr>
            <a:xfrm>
              <a:off x="8978651" y="4311396"/>
              <a:ext cx="2438555" cy="946404"/>
            </a:xfrm>
            <a:prstGeom prst="rect">
              <a:avLst/>
            </a:prstGeom>
            <a:noFill/>
            <a:ln>
              <a:noFill/>
            </a:ln>
          </p:spPr>
          <p:txBody>
            <a:bodyPr spcFirstLastPara="1" wrap="square" lIns="125725" tIns="0" rIns="125725" bIns="0" anchor="ctr" anchorCtr="0">
              <a:noAutofit/>
            </a:bodyPr>
            <a:lstStyle/>
            <a:p>
              <a:pPr marL="0" marR="0" lvl="0" indent="0" algn="l" rtl="0">
                <a:lnSpc>
                  <a:spcPct val="90000"/>
                </a:lnSpc>
                <a:spcBef>
                  <a:spcPts val="0"/>
                </a:spcBef>
                <a:spcAft>
                  <a:spcPts val="0"/>
                </a:spcAft>
                <a:buClr>
                  <a:schemeClr val="dk1"/>
                </a:buClr>
                <a:buSzPts val="3300"/>
                <a:buFont typeface="Calibri"/>
                <a:buNone/>
              </a:pPr>
              <a:endParaRPr lang="en-US" sz="33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3300"/>
                <a:buFont typeface="Calibri"/>
                <a:buNone/>
              </a:pPr>
              <a:r>
                <a:rPr lang="en-US" sz="3300" dirty="0">
                  <a:solidFill>
                    <a:schemeClr val="dk1"/>
                  </a:solidFill>
                  <a:latin typeface="Calibri"/>
                  <a:ea typeface="Calibri"/>
                  <a:cs typeface="Calibri"/>
                  <a:sym typeface="Calibri"/>
                </a:rPr>
                <a:t>Preservation</a:t>
              </a:r>
              <a:endParaRPr dirty="0"/>
            </a:p>
          </p:txBody>
        </p:sp>
      </p:grpSp>
      <p:grpSp>
        <p:nvGrpSpPr>
          <p:cNvPr id="171" name="Google Shape;171;p9"/>
          <p:cNvGrpSpPr/>
          <p:nvPr/>
        </p:nvGrpSpPr>
        <p:grpSpPr>
          <a:xfrm>
            <a:off x="1066800" y="5410200"/>
            <a:ext cx="4715363" cy="814270"/>
            <a:chOff x="647714" y="4443529"/>
            <a:chExt cx="4715363" cy="814270"/>
          </a:xfrm>
        </p:grpSpPr>
        <p:sp>
          <p:nvSpPr>
            <p:cNvPr id="172" name="Google Shape;172;p9"/>
            <p:cNvSpPr/>
            <p:nvPr/>
          </p:nvSpPr>
          <p:spPr>
            <a:xfrm>
              <a:off x="647714" y="4443529"/>
              <a:ext cx="4715363" cy="81427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txBox="1"/>
            <p:nvPr/>
          </p:nvSpPr>
          <p:spPr>
            <a:xfrm>
              <a:off x="647714" y="4443529"/>
              <a:ext cx="4715363" cy="81427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3400"/>
                <a:buFont typeface="Calibri"/>
                <a:buNone/>
              </a:pPr>
              <a:r>
                <a:rPr lang="en-US" sz="3300" b="1" dirty="0">
                  <a:solidFill>
                    <a:schemeClr val="accent6">
                      <a:lumMod val="50000"/>
                    </a:schemeClr>
                  </a:solidFill>
                  <a:latin typeface="Calibri"/>
                  <a:cs typeface="Calibri"/>
                  <a:sym typeface="Calibri"/>
                </a:rPr>
                <a:t>The HathiTrust Collection</a:t>
              </a:r>
              <a:endParaRPr sz="3300" b="1" dirty="0">
                <a:solidFill>
                  <a:schemeClr val="accent6">
                    <a:lumMod val="50000"/>
                  </a:schemeClr>
                </a:solidFill>
                <a:latin typeface="Calibri"/>
                <a:cs typeface="Calibri"/>
              </a:endParaRPr>
            </a:p>
          </p:txBody>
        </p:sp>
      </p:grpSp>
      <p:sp>
        <p:nvSpPr>
          <p:cNvPr id="2" name="Date Placeholder 1">
            <a:extLst>
              <a:ext uri="{FF2B5EF4-FFF2-40B4-BE49-F238E27FC236}">
                <a16:creationId xmlns:a16="http://schemas.microsoft.com/office/drawing/2014/main" id="{4CA93757-F341-5F4D-BF9B-23C897DE13D2}"/>
              </a:ext>
            </a:extLst>
          </p:cNvPr>
          <p:cNvSpPr>
            <a:spLocks noGrp="1"/>
          </p:cNvSpPr>
          <p:nvPr>
            <p:ph type="dt"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DA0304C5-B617-5640-A5F9-70170ECEF8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dirty="0"/>
          </a:p>
        </p:txBody>
      </p:sp>
    </p:spTree>
    <p:extLst>
      <p:ext uri="{BB962C8B-B14F-4D97-AF65-F5344CB8AC3E}">
        <p14:creationId xmlns:p14="http://schemas.microsoft.com/office/powerpoint/2010/main" val="4229403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Collective Action:  Copyright Review</a:t>
            </a:r>
          </a:p>
        </p:txBody>
      </p:sp>
      <p:sp>
        <p:nvSpPr>
          <p:cNvPr id="3" name="Content Placeholder 2"/>
          <p:cNvSpPr>
            <a:spLocks noGrp="1"/>
          </p:cNvSpPr>
          <p:nvPr>
            <p:ph idx="1"/>
          </p:nvPr>
        </p:nvSpPr>
        <p:spPr>
          <a:xfrm>
            <a:off x="922283" y="1847850"/>
            <a:ext cx="10515600" cy="4351338"/>
          </a:xfrm>
        </p:spPr>
        <p:txBody>
          <a:bodyPr>
            <a:normAutofit/>
          </a:bodyPr>
          <a:lstStyle/>
          <a:p>
            <a:r>
              <a:rPr lang="en-US" dirty="0"/>
              <a:t>Copyright Review Management System </a:t>
            </a:r>
          </a:p>
          <a:p>
            <a:pPr lvl="1"/>
            <a:r>
              <a:rPr lang="en-US" dirty="0"/>
              <a:t>Systematic manual review of copyright registrations to determine status of portions of the HathiTrust Collection, Supported generously by IMLS</a:t>
            </a:r>
          </a:p>
          <a:p>
            <a:r>
              <a:rPr lang="en-US" sz="2200" dirty="0"/>
              <a:t>WINNER OF THE 2016 L RAY PATTERSON AWARD</a:t>
            </a:r>
          </a:p>
          <a:p>
            <a:pPr lvl="1"/>
            <a:endParaRPr lang="en-US" dirty="0"/>
          </a:p>
          <a:p>
            <a:pPr lvl="1"/>
            <a:endParaRPr lang="en-US" dirty="0"/>
          </a:p>
          <a:p>
            <a:pPr lvl="1"/>
            <a:endParaRPr lang="en-US" dirty="0"/>
          </a:p>
          <a:p>
            <a:pPr marL="914400" lvl="2"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22497649"/>
              </p:ext>
            </p:extLst>
          </p:nvPr>
        </p:nvGraphicFramePr>
        <p:xfrm>
          <a:off x="1670412" y="3573591"/>
          <a:ext cx="8635542" cy="2548445"/>
        </p:xfrm>
        <a:graphic>
          <a:graphicData uri="http://schemas.openxmlformats.org/drawingml/2006/table">
            <a:tbl>
              <a:tblPr firstRow="1" bandRow="1">
                <a:tableStyleId>{2A488322-F2BA-4B5B-9748-0D474271808F}</a:tableStyleId>
              </a:tblPr>
              <a:tblGrid>
                <a:gridCol w="4648745">
                  <a:extLst>
                    <a:ext uri="{9D8B030D-6E8A-4147-A177-3AD203B41FA5}">
                      <a16:colId xmlns:a16="http://schemas.microsoft.com/office/drawing/2014/main" val="20000"/>
                    </a:ext>
                  </a:extLst>
                </a:gridCol>
                <a:gridCol w="1771650">
                  <a:extLst>
                    <a:ext uri="{9D8B030D-6E8A-4147-A177-3AD203B41FA5}">
                      <a16:colId xmlns:a16="http://schemas.microsoft.com/office/drawing/2014/main" val="20001"/>
                    </a:ext>
                  </a:extLst>
                </a:gridCol>
                <a:gridCol w="2215147">
                  <a:extLst>
                    <a:ext uri="{9D8B030D-6E8A-4147-A177-3AD203B41FA5}">
                      <a16:colId xmlns:a16="http://schemas.microsoft.com/office/drawing/2014/main" val="20002"/>
                    </a:ext>
                  </a:extLst>
                </a:gridCol>
              </a:tblGrid>
              <a:tr h="620575">
                <a:tc>
                  <a:txBody>
                    <a:bodyPr/>
                    <a:lstStyle/>
                    <a:p>
                      <a:r>
                        <a:rPr lang="en-US" sz="2000" dirty="0"/>
                        <a:t>Project</a:t>
                      </a:r>
                      <a:endParaRPr lang="en-US" sz="2000" b="1" dirty="0"/>
                    </a:p>
                  </a:txBody>
                  <a:tcPr/>
                </a:tc>
                <a:tc>
                  <a:txBody>
                    <a:bodyPr/>
                    <a:lstStyle/>
                    <a:p>
                      <a:pPr algn="ctr"/>
                      <a:r>
                        <a:rPr lang="en-US" sz="2000" dirty="0"/>
                        <a:t>Reviewed</a:t>
                      </a:r>
                      <a:endParaRPr lang="en-US" sz="2000" b="1" dirty="0"/>
                    </a:p>
                  </a:txBody>
                  <a:tcPr/>
                </a:tc>
                <a:tc>
                  <a:txBody>
                    <a:bodyPr/>
                    <a:lstStyle/>
                    <a:p>
                      <a:pPr algn="ctr"/>
                      <a:r>
                        <a:rPr lang="en-US" sz="2000" dirty="0"/>
                        <a:t>Out of </a:t>
                      </a:r>
                    </a:p>
                    <a:p>
                      <a:pPr algn="ctr"/>
                      <a:r>
                        <a:rPr lang="en-US" sz="2000" dirty="0"/>
                        <a:t>Copyright</a:t>
                      </a:r>
                      <a:endParaRPr lang="en-US" sz="2000" b="1" dirty="0"/>
                    </a:p>
                  </a:txBody>
                  <a:tcPr/>
                </a:tc>
                <a:extLst>
                  <a:ext uri="{0D108BD9-81ED-4DB2-BD59-A6C34878D82A}">
                    <a16:rowId xmlns:a16="http://schemas.microsoft.com/office/drawing/2014/main" val="10000"/>
                  </a:ext>
                </a:extLst>
              </a:tr>
              <a:tr h="4850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US State </a:t>
                      </a:r>
                      <a:r>
                        <a:rPr lang="en-US" sz="2000" dirty="0" err="1"/>
                        <a:t>Gov</a:t>
                      </a:r>
                      <a:r>
                        <a:rPr lang="en-US" sz="2000" dirty="0"/>
                        <a:t> Docs 1923-1977</a:t>
                      </a:r>
                    </a:p>
                  </a:txBody>
                  <a:tcPr/>
                </a:tc>
                <a:tc>
                  <a:txBody>
                    <a:bodyPr/>
                    <a:lstStyle/>
                    <a:p>
                      <a:pPr algn="ctr"/>
                      <a:r>
                        <a:rPr lang="en-US" sz="2000" dirty="0"/>
                        <a:t>119,928</a:t>
                      </a:r>
                    </a:p>
                  </a:txBody>
                  <a:tcPr/>
                </a:tc>
                <a:tc>
                  <a:txBody>
                    <a:bodyPr/>
                    <a:lstStyle/>
                    <a:p>
                      <a:pPr algn="ctr"/>
                      <a:r>
                        <a:rPr lang="en-US" sz="2000" dirty="0"/>
                        <a:t>101,629 (84.7%)</a:t>
                      </a:r>
                    </a:p>
                  </a:txBody>
                  <a:tcPr/>
                </a:tc>
                <a:extLst>
                  <a:ext uri="{0D108BD9-81ED-4DB2-BD59-A6C34878D82A}">
                    <a16:rowId xmlns:a16="http://schemas.microsoft.com/office/drawing/2014/main" val="10001"/>
                  </a:ext>
                </a:extLst>
              </a:tr>
              <a:tr h="496971">
                <a:tc>
                  <a:txBody>
                    <a:bodyPr/>
                    <a:lstStyle/>
                    <a:p>
                      <a:r>
                        <a:rPr lang="en-US" sz="2000" dirty="0"/>
                        <a:t>US Monographs 1923-1963</a:t>
                      </a:r>
                    </a:p>
                  </a:txBody>
                  <a:tcPr/>
                </a:tc>
                <a:tc>
                  <a:txBody>
                    <a:bodyPr/>
                    <a:lstStyle/>
                    <a:p>
                      <a:pPr algn="ctr"/>
                      <a:r>
                        <a:rPr lang="en-US" sz="2000" dirty="0"/>
                        <a:t>407,193</a:t>
                      </a:r>
                    </a:p>
                  </a:txBody>
                  <a:tcPr/>
                </a:tc>
                <a:tc>
                  <a:txBody>
                    <a:bodyPr/>
                    <a:lstStyle/>
                    <a:p>
                      <a:pPr algn="ctr"/>
                      <a:r>
                        <a:rPr lang="en-US" sz="2000" dirty="0"/>
                        <a:t>215,745 (52.9</a:t>
                      </a:r>
                      <a:r>
                        <a:rPr lang="en-US" sz="2000" dirty="0">
                          <a:sym typeface="Wingdings" pitchFamily="2" charset="2"/>
                        </a:rPr>
                        <a:t>%)</a:t>
                      </a:r>
                      <a:endParaRPr lang="en-US" sz="2000" dirty="0"/>
                    </a:p>
                  </a:txBody>
                  <a:tcPr/>
                </a:tc>
                <a:extLst>
                  <a:ext uri="{0D108BD9-81ED-4DB2-BD59-A6C34878D82A}">
                    <a16:rowId xmlns:a16="http://schemas.microsoft.com/office/drawing/2014/main" val="82155855"/>
                  </a:ext>
                </a:extLst>
              </a:tr>
              <a:tr h="865430">
                <a:tc>
                  <a:txBody>
                    <a:bodyPr/>
                    <a:lstStyle/>
                    <a:p>
                      <a:r>
                        <a:rPr lang="en-US" sz="2000" dirty="0"/>
                        <a:t>UK, Canada, Australia 1875-1948/68</a:t>
                      </a:r>
                    </a:p>
                  </a:txBody>
                  <a:tcPr/>
                </a:tc>
                <a:tc>
                  <a:txBody>
                    <a:bodyPr/>
                    <a:lstStyle/>
                    <a:p>
                      <a:pPr algn="ctr"/>
                      <a:r>
                        <a:rPr lang="en-US" sz="2000" dirty="0"/>
                        <a:t>307,875</a:t>
                      </a:r>
                    </a:p>
                  </a:txBody>
                  <a:tcPr/>
                </a:tc>
                <a:tc>
                  <a:txBody>
                    <a:bodyPr/>
                    <a:lstStyle/>
                    <a:p>
                      <a:pPr algn="ctr"/>
                      <a:r>
                        <a:rPr lang="en-US" sz="2000" dirty="0"/>
                        <a:t>162,860 </a:t>
                      </a:r>
                      <a:r>
                        <a:rPr lang="en-US" sz="2000" baseline="0" dirty="0"/>
                        <a:t>(52.8%)</a:t>
                      </a:r>
                      <a:endParaRPr lang="en-US" sz="20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87991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3"/>
          <p:cNvPicPr preferRelativeResize="0"/>
          <p:nvPr/>
        </p:nvPicPr>
        <p:blipFill rotWithShape="1">
          <a:blip r:embed="rId3">
            <a:alphaModFix/>
          </a:blip>
          <a:srcRect/>
          <a:stretch/>
        </p:blipFill>
        <p:spPr>
          <a:xfrm>
            <a:off x="0" y="4241"/>
            <a:ext cx="12192000" cy="6853759"/>
          </a:xfrm>
          <a:prstGeom prst="rect">
            <a:avLst/>
          </a:prstGeom>
          <a:noFill/>
          <a:ln>
            <a:noFill/>
          </a:ln>
        </p:spPr>
      </p:pic>
      <p:sp>
        <p:nvSpPr>
          <p:cNvPr id="2" name="Date Placeholder 1">
            <a:extLst>
              <a:ext uri="{FF2B5EF4-FFF2-40B4-BE49-F238E27FC236}">
                <a16:creationId xmlns:a16="http://schemas.microsoft.com/office/drawing/2014/main" id="{F1B4C66B-D37B-F649-B9B8-62DD25D23CA2}"/>
              </a:ext>
            </a:extLst>
          </p:cNvPr>
          <p:cNvSpPr>
            <a:spLocks noGrp="1"/>
          </p:cNvSpPr>
          <p:nvPr>
            <p:ph type="dt"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F9409653-38ED-D346-B1BC-E44562E0CA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US Federal </a:t>
            </a:r>
            <a:br>
              <a:rPr lang="en-US" dirty="0">
                <a:solidFill>
                  <a:schemeClr val="tx1"/>
                </a:solidFill>
              </a:rPr>
            </a:br>
            <a:r>
              <a:rPr lang="en-US" dirty="0">
                <a:solidFill>
                  <a:schemeClr val="tx1"/>
                </a:solidFill>
              </a:rPr>
              <a:t>Documents Program</a:t>
            </a:r>
          </a:p>
        </p:txBody>
      </p:sp>
      <p:sp>
        <p:nvSpPr>
          <p:cNvPr id="3" name="Content Placeholder 2"/>
          <p:cNvSpPr>
            <a:spLocks noGrp="1"/>
          </p:cNvSpPr>
          <p:nvPr>
            <p:ph idx="1"/>
          </p:nvPr>
        </p:nvSpPr>
        <p:spPr/>
        <p:txBody>
          <a:bodyPr>
            <a:normAutofit fontScale="32500" lnSpcReduction="20000"/>
          </a:bodyPr>
          <a:lstStyle/>
          <a:p>
            <a:r>
              <a:rPr lang="en-US" sz="9600" dirty="0">
                <a:solidFill>
                  <a:schemeClr val="tx1"/>
                </a:solidFill>
              </a:rPr>
              <a:t>Focus:</a:t>
            </a:r>
          </a:p>
          <a:p>
            <a:pPr lvl="1"/>
            <a:r>
              <a:rPr lang="en-US" sz="7200" dirty="0"/>
              <a:t>expanded coverage &amp; enhanced access to U.S. federal documents. </a:t>
            </a:r>
          </a:p>
          <a:p>
            <a:r>
              <a:rPr lang="en-US" sz="9600" dirty="0"/>
              <a:t>Near term activities:</a:t>
            </a:r>
          </a:p>
          <a:p>
            <a:pPr lvl="1"/>
            <a:r>
              <a:rPr lang="en-US" sz="8000" dirty="0"/>
              <a:t>Developing a registry of US Federal Government Documents</a:t>
            </a:r>
          </a:p>
          <a:p>
            <a:pPr lvl="2"/>
            <a:r>
              <a:rPr lang="en-US" sz="8000" dirty="0">
                <a:hlinkClick r:id="rId3"/>
              </a:rPr>
              <a:t>https://www.hathitrust.org/usdocs_registry</a:t>
            </a:r>
            <a:endParaRPr lang="en-US" sz="8000" dirty="0"/>
          </a:p>
          <a:p>
            <a:pPr lvl="3"/>
            <a:endParaRPr lang="en-US" sz="5600" dirty="0"/>
          </a:p>
          <a:p>
            <a:pPr lvl="1"/>
            <a:r>
              <a:rPr lang="en-US" sz="8000" dirty="0"/>
              <a:t>Digitize! Focus first on known and cataloged materials</a:t>
            </a:r>
          </a:p>
          <a:p>
            <a:pPr lvl="2"/>
            <a:r>
              <a:rPr lang="en-US" sz="8000" dirty="0"/>
              <a:t>Gap analysis driven, focused on print, post-1976 materials</a:t>
            </a:r>
          </a:p>
          <a:p>
            <a:pPr lvl="2"/>
            <a:endParaRPr lang="en-US" sz="5600" dirty="0"/>
          </a:p>
          <a:p>
            <a:pPr lvl="1"/>
            <a:r>
              <a:rPr lang="en-US" sz="8000" dirty="0"/>
              <a:t>Improve discoverability/findability of collection</a:t>
            </a:r>
          </a:p>
          <a:p>
            <a:pPr lvl="2"/>
            <a:r>
              <a:rPr lang="en-US" sz="7800" dirty="0">
                <a:hlinkClick r:id="rId4"/>
              </a:rPr>
              <a:t>https://is.gd/HathiFedDocs</a:t>
            </a:r>
            <a:r>
              <a:rPr lang="en-US" sz="7800" dirty="0"/>
              <a:t> </a:t>
            </a:r>
          </a:p>
        </p:txBody>
      </p:sp>
    </p:spTree>
    <p:extLst>
      <p:ext uri="{BB962C8B-B14F-4D97-AF65-F5344CB8AC3E}">
        <p14:creationId xmlns:p14="http://schemas.microsoft.com/office/powerpoint/2010/main" val="2695885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Shared Print Program</a:t>
            </a:r>
          </a:p>
        </p:txBody>
      </p:sp>
      <p:sp>
        <p:nvSpPr>
          <p:cNvPr id="3" name="Content Placeholder 2"/>
          <p:cNvSpPr>
            <a:spLocks noGrp="1"/>
          </p:cNvSpPr>
          <p:nvPr>
            <p:ph idx="1"/>
          </p:nvPr>
        </p:nvSpPr>
        <p:spPr>
          <a:xfrm>
            <a:off x="1097280" y="1845734"/>
            <a:ext cx="10058400" cy="4387425"/>
          </a:xfrm>
        </p:spPr>
        <p:txBody>
          <a:bodyPr>
            <a:normAutofit/>
          </a:bodyPr>
          <a:lstStyle/>
          <a:p>
            <a:pPr marL="201163" lvl="1" indent="0">
              <a:buNone/>
            </a:pPr>
            <a:r>
              <a:rPr lang="en-US" sz="3200" dirty="0"/>
              <a:t>Link preservation of print and digital collections</a:t>
            </a:r>
          </a:p>
          <a:p>
            <a:pPr lvl="1"/>
            <a:r>
              <a:rPr lang="en-US" sz="2800" dirty="0"/>
              <a:t>Catalyze national/continental collective management of collections</a:t>
            </a:r>
          </a:p>
          <a:p>
            <a:pPr lvl="1"/>
            <a:r>
              <a:rPr lang="en-US" sz="2800" dirty="0"/>
              <a:t>25 year commitments to retain print holdings that mirror book titles in the HathiTrust digital collection</a:t>
            </a:r>
          </a:p>
          <a:p>
            <a:pPr lvl="1"/>
            <a:endParaRPr lang="en-US" sz="2800" dirty="0"/>
          </a:p>
          <a:p>
            <a:pPr marL="201163" lvl="1" indent="0">
              <a:buNone/>
            </a:pPr>
            <a:r>
              <a:rPr lang="en-US" sz="3200" dirty="0"/>
              <a:t>Phase 1 &amp; 2 accomplishments:</a:t>
            </a:r>
          </a:p>
          <a:p>
            <a:pPr lvl="1"/>
            <a:r>
              <a:rPr lang="en-US" sz="2800" dirty="0"/>
              <a:t>79 libraries</a:t>
            </a:r>
          </a:p>
          <a:p>
            <a:pPr lvl="1"/>
            <a:r>
              <a:rPr lang="en-US" sz="2800" dirty="0"/>
              <a:t>18 million volumes</a:t>
            </a:r>
          </a:p>
          <a:p>
            <a:pPr lvl="1"/>
            <a:r>
              <a:rPr lang="en-US" sz="2800" dirty="0"/>
              <a:t>5.4 million titles</a:t>
            </a:r>
          </a:p>
          <a:p>
            <a:pPr lvl="1"/>
            <a:endParaRPr lang="en-US" sz="2800" dirty="0"/>
          </a:p>
          <a:p>
            <a:pPr marL="201163" lvl="1" indent="0">
              <a:buNone/>
            </a:pPr>
            <a:endParaRPr lang="en-US" sz="2000" dirty="0"/>
          </a:p>
          <a:p>
            <a:pPr marL="201163" lvl="1" indent="0">
              <a:buNone/>
            </a:pPr>
            <a:endParaRPr lang="en-US" sz="2000" dirty="0"/>
          </a:p>
          <a:p>
            <a:pPr lvl="1"/>
            <a:endParaRPr lang="en-US" sz="2000" dirty="0"/>
          </a:p>
          <a:p>
            <a:endParaRPr lang="en-US" sz="1400" dirty="0"/>
          </a:p>
        </p:txBody>
      </p:sp>
      <p:sp>
        <p:nvSpPr>
          <p:cNvPr id="8" name="TextBox 7">
            <a:extLst>
              <a:ext uri="{FF2B5EF4-FFF2-40B4-BE49-F238E27FC236}">
                <a16:creationId xmlns:a16="http://schemas.microsoft.com/office/drawing/2014/main" id="{7B6D31BE-9C82-FE4E-97D4-DFF6BE3EFAFF}"/>
              </a:ext>
            </a:extLst>
          </p:cNvPr>
          <p:cNvSpPr txBox="1"/>
          <p:nvPr/>
        </p:nvSpPr>
        <p:spPr>
          <a:xfrm>
            <a:off x="8984982" y="3739612"/>
            <a:ext cx="2723744" cy="2246769"/>
          </a:xfrm>
          <a:prstGeom prst="rect">
            <a:avLst/>
          </a:prstGeom>
          <a:solidFill>
            <a:schemeClr val="bg1">
              <a:lumMod val="85000"/>
            </a:schemeClr>
          </a:solidFill>
        </p:spPr>
        <p:txBody>
          <a:bodyPr wrap="square" rtlCol="0">
            <a:spAutoFit/>
          </a:bodyPr>
          <a:lstStyle/>
          <a:p>
            <a:pPr algn="ctr"/>
            <a:r>
              <a:rPr lang="en-US" sz="2800" b="1" dirty="0">
                <a:solidFill>
                  <a:srgbClr val="FF0000"/>
                </a:solidFill>
              </a:rPr>
              <a:t>Harvard has  committed 771,712 titles as part of this program</a:t>
            </a:r>
          </a:p>
        </p:txBody>
      </p:sp>
    </p:spTree>
    <p:extLst>
      <p:ext uri="{BB962C8B-B14F-4D97-AF65-F5344CB8AC3E}">
        <p14:creationId xmlns:p14="http://schemas.microsoft.com/office/powerpoint/2010/main" val="2727490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 DECEMBER 2019</a:t>
            </a:r>
          </a:p>
        </p:txBody>
      </p:sp>
      <p:sp>
        <p:nvSpPr>
          <p:cNvPr id="3" name="Slide Number Placeholder 2"/>
          <p:cNvSpPr>
            <a:spLocks noGrp="1"/>
          </p:cNvSpPr>
          <p:nvPr>
            <p:ph type="sldNum" sz="quarter" idx="12"/>
          </p:nvPr>
        </p:nvSpPr>
        <p:spPr/>
        <p:txBody>
          <a:bodyPr/>
          <a:lstStyle/>
          <a:p>
            <a:fld id="{03B83D85-6423-A047-A813-9A1BD6CAD12A}" type="slidenum">
              <a:rPr lang="en-US" smtClean="0"/>
              <a:t>32</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5327"/>
            <a:ext cx="9477232" cy="5408341"/>
          </a:xfrm>
          <a:prstGeom prst="rect">
            <a:avLst/>
          </a:prstGeom>
        </p:spPr>
      </p:pic>
      <p:sp>
        <p:nvSpPr>
          <p:cNvPr id="5" name="TextBox 4">
            <a:hlinkClick r:id="rId4"/>
          </p:cNvPr>
          <p:cNvSpPr txBox="1"/>
          <p:nvPr/>
        </p:nvSpPr>
        <p:spPr>
          <a:xfrm>
            <a:off x="6075305" y="1690962"/>
            <a:ext cx="3466974" cy="338554"/>
          </a:xfrm>
          <a:prstGeom prst="rect">
            <a:avLst/>
          </a:prstGeom>
          <a:noFill/>
        </p:spPr>
        <p:txBody>
          <a:bodyPr wrap="square" rtlCol="0">
            <a:spAutoFit/>
          </a:bodyPr>
          <a:lstStyle/>
          <a:p>
            <a:r>
              <a:rPr lang="en-US" sz="1600" dirty="0">
                <a:hlinkClick r:id="rId4"/>
              </a:rPr>
              <a:t>https://</a:t>
            </a:r>
            <a:r>
              <a:rPr lang="en-US" sz="1600" dirty="0" err="1">
                <a:hlinkClick r:id="rId4"/>
              </a:rPr>
              <a:t>analytics.hathitrust.org</a:t>
            </a:r>
            <a:r>
              <a:rPr lang="en-US" sz="1600" dirty="0">
                <a:hlinkClick r:id="rId4"/>
              </a:rPr>
              <a:t>/</a:t>
            </a:r>
            <a:endParaRPr lang="en-US" sz="1600" dirty="0"/>
          </a:p>
        </p:txBody>
      </p:sp>
      <p:sp>
        <p:nvSpPr>
          <p:cNvPr id="6" name="TextBox 5">
            <a:extLst>
              <a:ext uri="{FF2B5EF4-FFF2-40B4-BE49-F238E27FC236}">
                <a16:creationId xmlns:a16="http://schemas.microsoft.com/office/drawing/2014/main" id="{76A76B16-E3B7-C044-883E-C9EA5251E022}"/>
              </a:ext>
            </a:extLst>
          </p:cNvPr>
          <p:cNvSpPr txBox="1"/>
          <p:nvPr/>
        </p:nvSpPr>
        <p:spPr>
          <a:xfrm>
            <a:off x="9542279" y="370107"/>
            <a:ext cx="2274848" cy="5755422"/>
          </a:xfrm>
          <a:prstGeom prst="rect">
            <a:avLst/>
          </a:prstGeom>
          <a:noFill/>
        </p:spPr>
        <p:txBody>
          <a:bodyPr wrap="square" rtlCol="0">
            <a:spAutoFit/>
          </a:bodyPr>
          <a:lstStyle/>
          <a:p>
            <a:pPr algn="ctr"/>
            <a:r>
              <a:rPr lang="en-US" sz="2000" b="1" dirty="0">
                <a:solidFill>
                  <a:schemeClr val="accent6">
                    <a:lumMod val="75000"/>
                  </a:schemeClr>
                </a:solidFill>
              </a:rPr>
              <a:t>Support Avenues</a:t>
            </a:r>
          </a:p>
          <a:p>
            <a:endParaRPr lang="en-US" sz="2000" dirty="0"/>
          </a:p>
          <a:p>
            <a:r>
              <a:rPr lang="en-US" sz="2000" dirty="0"/>
              <a:t>Regional training and workshops</a:t>
            </a:r>
          </a:p>
          <a:p>
            <a:endParaRPr lang="en-US" sz="2000" dirty="0"/>
          </a:p>
          <a:p>
            <a:endParaRPr lang="en-US" sz="2000" dirty="0"/>
          </a:p>
          <a:p>
            <a:endParaRPr lang="en-US" sz="2000" dirty="0"/>
          </a:p>
          <a:p>
            <a:r>
              <a:rPr lang="en-US" sz="2000" dirty="0"/>
              <a:t>Virtual help: online office hours</a:t>
            </a:r>
          </a:p>
          <a:p>
            <a:endParaRPr lang="en-US" sz="2000" dirty="0"/>
          </a:p>
          <a:p>
            <a:endParaRPr lang="en-US" sz="2000" dirty="0"/>
          </a:p>
          <a:p>
            <a:endParaRPr lang="en-US" sz="2000" dirty="0"/>
          </a:p>
          <a:p>
            <a:r>
              <a:rPr lang="en-US" sz="2000" dirty="0"/>
              <a:t>Advanced Collaborative Support (ACS) program</a:t>
            </a:r>
          </a:p>
          <a:p>
            <a:endParaRPr lang="en-US" dirty="0"/>
          </a:p>
          <a:p>
            <a:endParaRPr lang="en-US" dirty="0"/>
          </a:p>
        </p:txBody>
      </p:sp>
    </p:spTree>
    <p:extLst>
      <p:ext uri="{BB962C8B-B14F-4D97-AF65-F5344CB8AC3E}">
        <p14:creationId xmlns:p14="http://schemas.microsoft.com/office/powerpoint/2010/main" val="2010657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31D4E-873D-4340-B7AB-92F8BFFE1A91}"/>
              </a:ext>
            </a:extLst>
          </p:cNvPr>
          <p:cNvSpPr>
            <a:spLocks noGrp="1"/>
          </p:cNvSpPr>
          <p:nvPr>
            <p:ph type="title"/>
          </p:nvPr>
        </p:nvSpPr>
        <p:spPr/>
        <p:txBody>
          <a:bodyPr/>
          <a:lstStyle/>
          <a:p>
            <a:r>
              <a:rPr lang="en-US" dirty="0"/>
              <a:t>On the horizon</a:t>
            </a:r>
          </a:p>
        </p:txBody>
      </p:sp>
      <p:sp>
        <p:nvSpPr>
          <p:cNvPr id="3" name="Text Placeholder 2">
            <a:extLst>
              <a:ext uri="{FF2B5EF4-FFF2-40B4-BE49-F238E27FC236}">
                <a16:creationId xmlns:a16="http://schemas.microsoft.com/office/drawing/2014/main" id="{BE52B541-50A1-704C-94A9-AD5D56F6A3E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22CE0C1-B725-1446-8FF4-F4980F224704}"/>
              </a:ext>
            </a:extLst>
          </p:cNvPr>
          <p:cNvSpPr>
            <a:spLocks noGrp="1"/>
          </p:cNvSpPr>
          <p:nvPr>
            <p:ph type="dt" sz="half"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D66D56ED-5984-384C-862A-FD18B74A700D}"/>
              </a:ext>
            </a:extLst>
          </p:cNvPr>
          <p:cNvSpPr>
            <a:spLocks noGrp="1"/>
          </p:cNvSpPr>
          <p:nvPr>
            <p:ph type="sldNum" sz="quarter" idx="12"/>
          </p:nvPr>
        </p:nvSpPr>
        <p:spPr/>
        <p:txBody>
          <a:bodyPr/>
          <a:lstStyle/>
          <a:p>
            <a:fld id="{03B83D85-6423-A047-A813-9A1BD6CAD12A}" type="slidenum">
              <a:rPr lang="en-US" smtClean="0"/>
              <a:t>33</a:t>
            </a:fld>
            <a:endParaRPr lang="en-US"/>
          </a:p>
        </p:txBody>
      </p:sp>
    </p:spTree>
    <p:extLst>
      <p:ext uri="{BB962C8B-B14F-4D97-AF65-F5344CB8AC3E}">
        <p14:creationId xmlns:p14="http://schemas.microsoft.com/office/powerpoint/2010/main" val="23428689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37;p40">
            <a:extLst>
              <a:ext uri="{FF2B5EF4-FFF2-40B4-BE49-F238E27FC236}">
                <a16:creationId xmlns:a16="http://schemas.microsoft.com/office/drawing/2014/main" id="{CC257F6B-06C1-034D-BA67-4AEEFDA83390}"/>
              </a:ext>
            </a:extLst>
          </p:cNvPr>
          <p:cNvPicPr preferRelativeResize="0"/>
          <p:nvPr/>
        </p:nvPicPr>
        <p:blipFill>
          <a:blip r:embed="rId2">
            <a:alphaModFix/>
          </a:blip>
          <a:stretch>
            <a:fillRect/>
          </a:stretch>
        </p:blipFill>
        <p:spPr>
          <a:xfrm>
            <a:off x="262128" y="279401"/>
            <a:ext cx="7013901" cy="1523767"/>
          </a:xfrm>
          <a:prstGeom prst="rect">
            <a:avLst/>
          </a:prstGeom>
          <a:noFill/>
          <a:ln>
            <a:noFill/>
          </a:ln>
        </p:spPr>
      </p:pic>
      <p:pic>
        <p:nvPicPr>
          <p:cNvPr id="5" name="Google Shape;248;p42">
            <a:extLst>
              <a:ext uri="{FF2B5EF4-FFF2-40B4-BE49-F238E27FC236}">
                <a16:creationId xmlns:a16="http://schemas.microsoft.com/office/drawing/2014/main" id="{218823CA-B628-C44B-B124-9184785C9851}"/>
              </a:ext>
            </a:extLst>
          </p:cNvPr>
          <p:cNvPicPr preferRelativeResize="0"/>
          <p:nvPr/>
        </p:nvPicPr>
        <p:blipFill>
          <a:blip r:embed="rId3">
            <a:alphaModFix/>
          </a:blip>
          <a:stretch>
            <a:fillRect/>
          </a:stretch>
        </p:blipFill>
        <p:spPr>
          <a:xfrm>
            <a:off x="262128" y="2401367"/>
            <a:ext cx="6400800" cy="1501727"/>
          </a:xfrm>
          <a:prstGeom prst="rect">
            <a:avLst/>
          </a:prstGeom>
          <a:noFill/>
          <a:ln>
            <a:noFill/>
          </a:ln>
        </p:spPr>
      </p:pic>
      <p:pic>
        <p:nvPicPr>
          <p:cNvPr id="6" name="Google Shape;255;p43">
            <a:extLst>
              <a:ext uri="{FF2B5EF4-FFF2-40B4-BE49-F238E27FC236}">
                <a16:creationId xmlns:a16="http://schemas.microsoft.com/office/drawing/2014/main" id="{41D086F8-9EF1-3F42-8AD3-3B93703081A0}"/>
              </a:ext>
            </a:extLst>
          </p:cNvPr>
          <p:cNvPicPr preferRelativeResize="0"/>
          <p:nvPr/>
        </p:nvPicPr>
        <p:blipFill>
          <a:blip r:embed="rId4">
            <a:alphaModFix/>
          </a:blip>
          <a:stretch>
            <a:fillRect/>
          </a:stretch>
        </p:blipFill>
        <p:spPr>
          <a:xfrm>
            <a:off x="262128" y="4501293"/>
            <a:ext cx="6400800" cy="1378635"/>
          </a:xfrm>
          <a:prstGeom prst="rect">
            <a:avLst/>
          </a:prstGeom>
          <a:noFill/>
          <a:ln>
            <a:noFill/>
          </a:ln>
        </p:spPr>
      </p:pic>
      <p:sp>
        <p:nvSpPr>
          <p:cNvPr id="7" name="Google Shape;235;p40">
            <a:extLst>
              <a:ext uri="{FF2B5EF4-FFF2-40B4-BE49-F238E27FC236}">
                <a16:creationId xmlns:a16="http://schemas.microsoft.com/office/drawing/2014/main" id="{6E670BD2-BD20-924B-A46F-0CB3BE078EFC}"/>
              </a:ext>
            </a:extLst>
          </p:cNvPr>
          <p:cNvSpPr txBox="1"/>
          <p:nvPr/>
        </p:nvSpPr>
        <p:spPr>
          <a:xfrm>
            <a:off x="7962899" y="366167"/>
            <a:ext cx="4229100" cy="14370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1867" dirty="0">
                <a:solidFill>
                  <a:schemeClr val="dk1"/>
                </a:solidFill>
                <a:latin typeface="Georgia"/>
                <a:ea typeface="Georgia"/>
                <a:cs typeface="Georgia"/>
                <a:sym typeface="Georgia"/>
              </a:rPr>
              <a:t>HathiTrust empowers its member libraries and their patrons through a durable, sustainable, and transparent organization and open infrastructure.</a:t>
            </a:r>
            <a:endParaRPr sz="1867" dirty="0"/>
          </a:p>
        </p:txBody>
      </p:sp>
      <p:sp>
        <p:nvSpPr>
          <p:cNvPr id="8" name="Google Shape;250;p42">
            <a:extLst>
              <a:ext uri="{FF2B5EF4-FFF2-40B4-BE49-F238E27FC236}">
                <a16:creationId xmlns:a16="http://schemas.microsoft.com/office/drawing/2014/main" id="{3AE21897-F3E9-694C-BEF5-259586F05B37}"/>
              </a:ext>
            </a:extLst>
          </p:cNvPr>
          <p:cNvSpPr txBox="1"/>
          <p:nvPr/>
        </p:nvSpPr>
        <p:spPr>
          <a:xfrm>
            <a:off x="7962899" y="2112929"/>
            <a:ext cx="4229101" cy="2078600"/>
          </a:xfrm>
          <a:prstGeom prst="rect">
            <a:avLst/>
          </a:prstGeom>
          <a:noFill/>
          <a:ln>
            <a:noFill/>
          </a:ln>
        </p:spPr>
        <p:txBody>
          <a:bodyPr spcFirstLastPara="1" wrap="square" lIns="121900" tIns="121900" rIns="121900" bIns="121900" anchor="t" anchorCtr="0">
            <a:noAutofit/>
          </a:bodyPr>
          <a:lstStyle/>
          <a:p>
            <a:pPr>
              <a:lnSpc>
                <a:spcPct val="115000"/>
              </a:lnSpc>
            </a:pPr>
            <a:r>
              <a:rPr lang="en" sz="1867" dirty="0">
                <a:solidFill>
                  <a:schemeClr val="dk1"/>
                </a:solidFill>
                <a:latin typeface="Georgia"/>
                <a:ea typeface="Georgia"/>
                <a:cs typeface="Georgia"/>
                <a:sym typeface="Georgia"/>
              </a:rPr>
              <a:t>HathiTrust bolsters content discovery and diversifies uses of the scholarly record through services that improve the quality of the collection and the user experience.</a:t>
            </a:r>
            <a:endParaRPr sz="1867" dirty="0"/>
          </a:p>
        </p:txBody>
      </p:sp>
      <p:sp>
        <p:nvSpPr>
          <p:cNvPr id="9" name="Google Shape;257;p43">
            <a:extLst>
              <a:ext uri="{FF2B5EF4-FFF2-40B4-BE49-F238E27FC236}">
                <a16:creationId xmlns:a16="http://schemas.microsoft.com/office/drawing/2014/main" id="{29CB8193-80C4-C64A-B3AB-EDB4934A9725}"/>
              </a:ext>
            </a:extLst>
          </p:cNvPr>
          <p:cNvSpPr txBox="1"/>
          <p:nvPr/>
        </p:nvSpPr>
        <p:spPr>
          <a:xfrm>
            <a:off x="7962899" y="4468300"/>
            <a:ext cx="4229101" cy="1742000"/>
          </a:xfrm>
          <a:prstGeom prst="rect">
            <a:avLst/>
          </a:prstGeom>
          <a:noFill/>
          <a:ln>
            <a:noFill/>
          </a:ln>
        </p:spPr>
        <p:txBody>
          <a:bodyPr spcFirstLastPara="1" wrap="square" lIns="121900" tIns="121900" rIns="121900" bIns="121900" anchor="t" anchorCtr="0">
            <a:noAutofit/>
          </a:bodyPr>
          <a:lstStyle/>
          <a:p>
            <a:pPr>
              <a:lnSpc>
                <a:spcPct val="115000"/>
              </a:lnSpc>
            </a:pPr>
            <a:r>
              <a:rPr lang="en" sz="1867" dirty="0">
                <a:solidFill>
                  <a:schemeClr val="dk1"/>
                </a:solidFill>
                <a:latin typeface="Georgia"/>
                <a:ea typeface="Georgia"/>
                <a:cs typeface="Georgia"/>
                <a:sym typeface="Georgia"/>
              </a:rPr>
              <a:t>HathiTrust addresses significant challenges libraries cannot independently confront to advance innovative forms of research, pedagogy, and public engagement.</a:t>
            </a:r>
            <a:endParaRPr sz="1867" dirty="0"/>
          </a:p>
        </p:txBody>
      </p:sp>
      <p:sp>
        <p:nvSpPr>
          <p:cNvPr id="2" name="Date Placeholder 1">
            <a:extLst>
              <a:ext uri="{FF2B5EF4-FFF2-40B4-BE49-F238E27FC236}">
                <a16:creationId xmlns:a16="http://schemas.microsoft.com/office/drawing/2014/main" id="{8D3AB190-D29A-0A40-A5E0-528E3EE04957}"/>
              </a:ext>
            </a:extLst>
          </p:cNvPr>
          <p:cNvSpPr>
            <a:spLocks noGrp="1"/>
          </p:cNvSpPr>
          <p:nvPr>
            <p:ph type="dt"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D4591E77-ADAC-FC46-9B6E-399DDA0F45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2567653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512D-975B-B949-9A0A-79E9DC3590CF}"/>
              </a:ext>
            </a:extLst>
          </p:cNvPr>
          <p:cNvSpPr>
            <a:spLocks noGrp="1"/>
          </p:cNvSpPr>
          <p:nvPr>
            <p:ph type="title"/>
          </p:nvPr>
        </p:nvSpPr>
        <p:spPr/>
        <p:txBody>
          <a:bodyPr/>
          <a:lstStyle/>
          <a:p>
            <a:r>
              <a:rPr lang="en-US" dirty="0"/>
              <a:t>Focus</a:t>
            </a:r>
          </a:p>
        </p:txBody>
      </p:sp>
      <p:sp>
        <p:nvSpPr>
          <p:cNvPr id="3" name="Content Placeholder 2">
            <a:extLst>
              <a:ext uri="{FF2B5EF4-FFF2-40B4-BE49-F238E27FC236}">
                <a16:creationId xmlns:a16="http://schemas.microsoft.com/office/drawing/2014/main" id="{1028EE4D-0D24-2B4D-AAED-8DC6BBAB16FD}"/>
              </a:ext>
            </a:extLst>
          </p:cNvPr>
          <p:cNvSpPr>
            <a:spLocks noGrp="1"/>
          </p:cNvSpPr>
          <p:nvPr>
            <p:ph type="body" idx="1"/>
          </p:nvPr>
        </p:nvSpPr>
        <p:spPr/>
        <p:txBody>
          <a:bodyPr>
            <a:normAutofit lnSpcReduction="10000"/>
          </a:bodyPr>
          <a:lstStyle/>
          <a:p>
            <a:r>
              <a:rPr lang="en-US" sz="2800" dirty="0"/>
              <a:t>In the second year of our strategic plan we will drill down more deeply to define the future we want.</a:t>
            </a:r>
          </a:p>
          <a:p>
            <a:endParaRPr lang="en-US" sz="2800" dirty="0"/>
          </a:p>
          <a:p>
            <a:pPr lvl="1"/>
            <a:r>
              <a:rPr lang="en-US" sz="2400" dirty="0"/>
              <a:t>Collection Strategies that Drive Long-term Value </a:t>
            </a:r>
          </a:p>
          <a:p>
            <a:pPr lvl="1"/>
            <a:endParaRPr lang="en-US" sz="2400" dirty="0"/>
          </a:p>
          <a:p>
            <a:pPr lvl="1"/>
            <a:r>
              <a:rPr lang="en-US" sz="2400" dirty="0"/>
              <a:t>Infrastructure and Analytics to Underpin Our Work</a:t>
            </a:r>
          </a:p>
          <a:p>
            <a:pPr lvl="1"/>
            <a:endParaRPr lang="en-US" sz="2400" dirty="0"/>
          </a:p>
          <a:p>
            <a:pPr lvl="1"/>
            <a:r>
              <a:rPr lang="en-US" sz="2400" dirty="0"/>
              <a:t>Discovery and Delivery of the Collections</a:t>
            </a:r>
          </a:p>
          <a:p>
            <a:pPr lvl="1"/>
            <a:endParaRPr lang="en-US" sz="2400" dirty="0"/>
          </a:p>
          <a:p>
            <a:pPr lvl="1"/>
            <a:r>
              <a:rPr lang="en-US" sz="2400" dirty="0"/>
              <a:t>Member and User Engagement to Support Their Needs</a:t>
            </a:r>
          </a:p>
          <a:p>
            <a:pPr lvl="1"/>
            <a:endParaRPr lang="en-US" sz="2400" dirty="0"/>
          </a:p>
        </p:txBody>
      </p:sp>
    </p:spTree>
    <p:extLst>
      <p:ext uri="{BB962C8B-B14F-4D97-AF65-F5344CB8AC3E}">
        <p14:creationId xmlns:p14="http://schemas.microsoft.com/office/powerpoint/2010/main" val="1232061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FE0089-DFDB-2A4D-859D-033819DCD8EF}"/>
              </a:ext>
            </a:extLst>
          </p:cNvPr>
          <p:cNvSpPr>
            <a:spLocks noGrp="1"/>
          </p:cNvSpPr>
          <p:nvPr>
            <p:ph type="ctrTitle"/>
          </p:nvPr>
        </p:nvSpPr>
        <p:spPr/>
        <p:txBody>
          <a:bodyPr/>
          <a:lstStyle/>
          <a:p>
            <a:r>
              <a:rPr lang="en-US" dirty="0"/>
              <a:t>Thank you….</a:t>
            </a:r>
          </a:p>
        </p:txBody>
      </p:sp>
      <p:sp>
        <p:nvSpPr>
          <p:cNvPr id="7" name="Subtitle 6">
            <a:extLst>
              <a:ext uri="{FF2B5EF4-FFF2-40B4-BE49-F238E27FC236}">
                <a16:creationId xmlns:a16="http://schemas.microsoft.com/office/drawing/2014/main" id="{C5299B50-A552-9043-BF14-384ED62624E0}"/>
              </a:ext>
            </a:extLst>
          </p:cNvPr>
          <p:cNvSpPr>
            <a:spLocks noGrp="1"/>
          </p:cNvSpPr>
          <p:nvPr>
            <p:ph type="subTitle" idx="1"/>
          </p:nvPr>
        </p:nvSpPr>
        <p:spPr/>
        <p:txBody>
          <a:bodyPr/>
          <a:lstStyle/>
          <a:p>
            <a:r>
              <a:rPr lang="en-US" dirty="0">
                <a:hlinkClick r:id="rId2"/>
              </a:rPr>
              <a:t>furlough@HathiTrust.org</a:t>
            </a:r>
            <a:endParaRPr lang="en-US" dirty="0"/>
          </a:p>
        </p:txBody>
      </p:sp>
      <p:sp>
        <p:nvSpPr>
          <p:cNvPr id="4" name="Date Placeholder 3">
            <a:extLst>
              <a:ext uri="{FF2B5EF4-FFF2-40B4-BE49-F238E27FC236}">
                <a16:creationId xmlns:a16="http://schemas.microsoft.com/office/drawing/2014/main" id="{CB4D6AFF-9D72-1D4E-B09A-26BBA64B496A}"/>
              </a:ext>
            </a:extLst>
          </p:cNvPr>
          <p:cNvSpPr>
            <a:spLocks noGrp="1"/>
          </p:cNvSpPr>
          <p:nvPr>
            <p:ph type="dt"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72B7306D-88E7-944E-BC60-5277F8A00A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spTree>
    <p:extLst>
      <p:ext uri="{BB962C8B-B14F-4D97-AF65-F5344CB8AC3E}">
        <p14:creationId xmlns:p14="http://schemas.microsoft.com/office/powerpoint/2010/main" val="1823980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D3C6AC-C5E4-A849-A57F-C4BF51759EE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C9A5C42A-3394-644E-8D1A-A002FF052273}"/>
              </a:ext>
            </a:extLst>
          </p:cNvPr>
          <p:cNvSpPr>
            <a:spLocks noGrp="1"/>
          </p:cNvSpPr>
          <p:nvPr>
            <p:ph type="dt"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7E3AF4F0-C0A7-7745-879F-AF42AD0E0C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spTree>
    <p:extLst>
      <p:ext uri="{BB962C8B-B14F-4D97-AF65-F5344CB8AC3E}">
        <p14:creationId xmlns:p14="http://schemas.microsoft.com/office/powerpoint/2010/main" val="249187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D3C6AC-C5E4-A849-A57F-C4BF51759EE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579C910-017A-3B41-B6E2-5C128D66DE9F}"/>
              </a:ext>
            </a:extLst>
          </p:cNvPr>
          <p:cNvSpPr>
            <a:spLocks noGrp="1"/>
          </p:cNvSpPr>
          <p:nvPr>
            <p:ph type="dt"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6036B37B-2F82-7A47-A8AB-2D18E8F3E9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spTree>
    <p:extLst>
      <p:ext uri="{BB962C8B-B14F-4D97-AF65-F5344CB8AC3E}">
        <p14:creationId xmlns:p14="http://schemas.microsoft.com/office/powerpoint/2010/main" val="982604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9360B-523E-7143-AB74-E1125C30CB1F}"/>
              </a:ext>
            </a:extLst>
          </p:cNvPr>
          <p:cNvSpPr>
            <a:spLocks noGrp="1"/>
          </p:cNvSpPr>
          <p:nvPr>
            <p:ph type="title"/>
          </p:nvPr>
        </p:nvSpPr>
        <p:spPr/>
        <p:txBody>
          <a:bodyPr>
            <a:noAutofit/>
          </a:bodyPr>
          <a:lstStyle/>
          <a:p>
            <a:r>
              <a:rPr lang="en-US" sz="2800" dirty="0"/>
              <a:t>The following slides were not included in my presentation.  They are drawn from a recent presentation on the HathiTrust Research Center that was presented at the RLUK/TNA sponsored conference Navigating the Digital Shift in November 2019.  These slides were prepared by John Walsh, the Director of the Research Center at Indiana University.  I thought they might be useful to some.</a:t>
            </a:r>
          </a:p>
        </p:txBody>
      </p:sp>
      <p:sp>
        <p:nvSpPr>
          <p:cNvPr id="4" name="Date Placeholder 3">
            <a:extLst>
              <a:ext uri="{FF2B5EF4-FFF2-40B4-BE49-F238E27FC236}">
                <a16:creationId xmlns:a16="http://schemas.microsoft.com/office/drawing/2014/main" id="{4D86D988-0460-0440-A0DB-EB21BE6F8C1B}"/>
              </a:ext>
            </a:extLst>
          </p:cNvPr>
          <p:cNvSpPr>
            <a:spLocks noGrp="1"/>
          </p:cNvSpPr>
          <p:nvPr>
            <p:ph type="dt" sz="half"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AE11C4F2-3C7E-FB4E-92B8-AEDCBF810E5B}"/>
              </a:ext>
            </a:extLst>
          </p:cNvPr>
          <p:cNvSpPr>
            <a:spLocks noGrp="1"/>
          </p:cNvSpPr>
          <p:nvPr>
            <p:ph type="sldNum" sz="quarter" idx="12"/>
          </p:nvPr>
        </p:nvSpPr>
        <p:spPr/>
        <p:txBody>
          <a:bodyPr/>
          <a:lstStyle/>
          <a:p>
            <a:fld id="{03B83D85-6423-A047-A813-9A1BD6CAD12A}" type="slidenum">
              <a:rPr lang="en-US" smtClean="0"/>
              <a:t>39</a:t>
            </a:fld>
            <a:endParaRPr lang="en-US"/>
          </a:p>
        </p:txBody>
      </p:sp>
    </p:spTree>
    <p:extLst>
      <p:ext uri="{BB962C8B-B14F-4D97-AF65-F5344CB8AC3E}">
        <p14:creationId xmlns:p14="http://schemas.microsoft.com/office/powerpoint/2010/main" val="15914425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6" descr="stockholm_Public.jpg"/>
          <p:cNvPicPr preferRelativeResize="0"/>
          <p:nvPr/>
        </p:nvPicPr>
        <p:blipFill rotWithShape="1">
          <a:blip r:embed="rId3">
            <a:alphaModFix/>
          </a:blip>
          <a:srcRect/>
          <a:stretch/>
        </p:blipFill>
        <p:spPr>
          <a:xfrm>
            <a:off x="6879245" y="1196743"/>
            <a:ext cx="5312755" cy="3984566"/>
          </a:xfrm>
          <a:prstGeom prst="rect">
            <a:avLst/>
          </a:prstGeom>
          <a:noFill/>
          <a:ln>
            <a:noFill/>
          </a:ln>
        </p:spPr>
      </p:pic>
      <p:sp>
        <p:nvSpPr>
          <p:cNvPr id="128" name="Google Shape;128;p6"/>
          <p:cNvSpPr txBox="1">
            <a:spLocks noGrp="1"/>
          </p:cNvSpPr>
          <p:nvPr>
            <p:ph type="dt" idx="10"/>
          </p:nvPr>
        </p:nvSpPr>
        <p:spPr>
          <a:xfrm>
            <a:off x="1097283"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5 DECEMBER 2019</a:t>
            </a:r>
            <a:endParaRPr/>
          </a:p>
        </p:txBody>
      </p:sp>
      <p:sp>
        <p:nvSpPr>
          <p:cNvPr id="129" name="Google Shape;129;p6"/>
          <p:cNvSpPr txBox="1">
            <a:spLocks noGrp="1"/>
          </p:cNvSpPr>
          <p:nvPr>
            <p:ph type="sldNum" idx="12"/>
          </p:nvPr>
        </p:nvSpPr>
        <p:spPr>
          <a:xfrm>
            <a:off x="9900461"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131" name="Google Shape;131;p6"/>
          <p:cNvPicPr preferRelativeResize="0"/>
          <p:nvPr/>
        </p:nvPicPr>
        <p:blipFill rotWithShape="1">
          <a:blip r:embed="rId4">
            <a:alphaModFix/>
          </a:blip>
          <a:srcRect/>
          <a:stretch/>
        </p:blipFill>
        <p:spPr>
          <a:xfrm>
            <a:off x="0" y="2132650"/>
            <a:ext cx="4767233" cy="2592700"/>
          </a:xfrm>
          <a:prstGeom prst="rect">
            <a:avLst/>
          </a:prstGeom>
          <a:noFill/>
          <a:ln>
            <a:noFill/>
          </a:ln>
        </p:spPr>
      </p:pic>
      <p:sp>
        <p:nvSpPr>
          <p:cNvPr id="132" name="Google Shape;132;p6"/>
          <p:cNvSpPr txBox="1"/>
          <p:nvPr/>
        </p:nvSpPr>
        <p:spPr>
          <a:xfrm>
            <a:off x="4236720" y="3000494"/>
            <a:ext cx="264252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is not</a:t>
            </a:r>
            <a:endParaRPr/>
          </a:p>
        </p:txBody>
      </p:sp>
      <p:sp>
        <p:nvSpPr>
          <p:cNvPr id="2" name="TextBox 1">
            <a:extLst>
              <a:ext uri="{FF2B5EF4-FFF2-40B4-BE49-F238E27FC236}">
                <a16:creationId xmlns:a16="http://schemas.microsoft.com/office/drawing/2014/main" id="{8B7D0F7F-AD33-2D4A-A1A5-F9D9CE473AF8}"/>
              </a:ext>
            </a:extLst>
          </p:cNvPr>
          <p:cNvSpPr txBox="1"/>
          <p:nvPr/>
        </p:nvSpPr>
        <p:spPr>
          <a:xfrm>
            <a:off x="2278251" y="4044734"/>
            <a:ext cx="1958469" cy="584775"/>
          </a:xfrm>
          <a:prstGeom prst="rect">
            <a:avLst/>
          </a:prstGeom>
          <a:noFill/>
        </p:spPr>
        <p:txBody>
          <a:bodyPr wrap="square" rtlCol="0">
            <a:spAutoFit/>
          </a:bodyPr>
          <a:lstStyle/>
          <a:p>
            <a:pPr algn="ctr"/>
            <a:r>
              <a:rPr lang="en-US" sz="3200" b="1" dirty="0"/>
              <a:t>Books</a:t>
            </a:r>
          </a:p>
        </p:txBody>
      </p:sp>
    </p:spTree>
    <p:extLst>
      <p:ext uri="{BB962C8B-B14F-4D97-AF65-F5344CB8AC3E}">
        <p14:creationId xmlns:p14="http://schemas.microsoft.com/office/powerpoint/2010/main" val="1389694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19DBC3-535C-6243-A676-38D263B323EA}"/>
              </a:ext>
            </a:extLst>
          </p:cNvPr>
          <p:cNvSpPr>
            <a:spLocks noGrp="1"/>
          </p:cNvSpPr>
          <p:nvPr>
            <p:ph type="title"/>
          </p:nvPr>
        </p:nvSpPr>
        <p:spPr/>
        <p:txBody>
          <a:bodyPr/>
          <a:lstStyle/>
          <a:p>
            <a:r>
              <a:rPr lang="en-US" dirty="0"/>
              <a:t>Why a HathiTrust Research Center</a:t>
            </a:r>
          </a:p>
        </p:txBody>
      </p:sp>
      <p:sp>
        <p:nvSpPr>
          <p:cNvPr id="5" name="Text Placeholder 4">
            <a:extLst>
              <a:ext uri="{FF2B5EF4-FFF2-40B4-BE49-F238E27FC236}">
                <a16:creationId xmlns:a16="http://schemas.microsoft.com/office/drawing/2014/main" id="{F52AA81A-53FE-C148-B7BA-610681BFC76B}"/>
              </a:ext>
            </a:extLst>
          </p:cNvPr>
          <p:cNvSpPr>
            <a:spLocks noGrp="1"/>
          </p:cNvSpPr>
          <p:nvPr>
            <p:ph type="body" idx="1"/>
          </p:nvPr>
        </p:nvSpPr>
        <p:spPr/>
        <p:txBody>
          <a:bodyPr>
            <a:normAutofit lnSpcReduction="10000"/>
          </a:bodyPr>
          <a:lstStyle/>
          <a:p>
            <a:r>
              <a:rPr lang="en-US" dirty="0"/>
              <a:t>From RFP</a:t>
            </a:r>
          </a:p>
          <a:p>
            <a:pPr lvl="1"/>
            <a:r>
              <a:rPr lang="en-US" dirty="0"/>
              <a:t>“….provide opportunities for investigation and scholarship in areas, and on a scale, that have not previously been available.”</a:t>
            </a:r>
          </a:p>
          <a:p>
            <a:pPr lvl="1"/>
            <a:r>
              <a:rPr lang="en-US" dirty="0"/>
              <a:t>“…. the surge in digital humanities computing projects in recent years.”</a:t>
            </a:r>
          </a:p>
          <a:p>
            <a:pPr lvl="1"/>
            <a:endParaRPr lang="en-US" dirty="0"/>
          </a:p>
          <a:p>
            <a:r>
              <a:rPr lang="en-US" dirty="0"/>
              <a:t>From Proposal by Indiana and Illinois</a:t>
            </a:r>
          </a:p>
          <a:p>
            <a:pPr lvl="1"/>
            <a:endParaRPr lang="en-US" dirty="0"/>
          </a:p>
          <a:p>
            <a:pPr lvl="1"/>
            <a:r>
              <a:rPr lang="en-US" dirty="0"/>
              <a:t>“…. Support innovation in cyberinfrastructure…in delivering efficient access to copyrighted material that preserves and shapes the restriction of ‘non-consumptive research’.”</a:t>
            </a:r>
          </a:p>
          <a:p>
            <a:pPr lvl="1"/>
            <a:r>
              <a:rPr lang="en-US" dirty="0"/>
              <a:t>“… enhance the value of HathiTrust through additional integration indexes and analysis tools.”</a:t>
            </a:r>
          </a:p>
        </p:txBody>
      </p:sp>
    </p:spTree>
    <p:extLst>
      <p:ext uri="{BB962C8B-B14F-4D97-AF65-F5344CB8AC3E}">
        <p14:creationId xmlns:p14="http://schemas.microsoft.com/office/powerpoint/2010/main" val="1578878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CFB446F-EBAE-CD43-B612-72EB788299E6}"/>
              </a:ext>
            </a:extLst>
          </p:cNvPr>
          <p:cNvGrpSpPr/>
          <p:nvPr/>
        </p:nvGrpSpPr>
        <p:grpSpPr>
          <a:xfrm>
            <a:off x="381000" y="0"/>
            <a:ext cx="11430000" cy="6032500"/>
            <a:chOff x="381000" y="0"/>
            <a:chExt cx="11430000" cy="6032500"/>
          </a:xfrm>
        </p:grpSpPr>
        <p:grpSp>
          <p:nvGrpSpPr>
            <p:cNvPr id="6" name="Group 5">
              <a:extLst>
                <a:ext uri="{FF2B5EF4-FFF2-40B4-BE49-F238E27FC236}">
                  <a16:creationId xmlns:a16="http://schemas.microsoft.com/office/drawing/2014/main" id="{C1EC99ED-BF8D-5E47-B8FE-EDE298108390}"/>
                </a:ext>
              </a:extLst>
            </p:cNvPr>
            <p:cNvGrpSpPr/>
            <p:nvPr/>
          </p:nvGrpSpPr>
          <p:grpSpPr>
            <a:xfrm>
              <a:off x="596900" y="0"/>
              <a:ext cx="10998200" cy="6032500"/>
              <a:chOff x="0" y="0"/>
              <a:chExt cx="12192000" cy="7604326"/>
            </a:xfrm>
          </p:grpSpPr>
          <p:pic>
            <p:nvPicPr>
              <p:cNvPr id="3" name="Picture 2">
                <a:extLst>
                  <a:ext uri="{FF2B5EF4-FFF2-40B4-BE49-F238E27FC236}">
                    <a16:creationId xmlns:a16="http://schemas.microsoft.com/office/drawing/2014/main" id="{A049C7BA-AD89-CA40-ADAA-0E28F4E34EE3}"/>
                  </a:ext>
                </a:extLst>
              </p:cNvPr>
              <p:cNvPicPr>
                <a:picLocks noChangeAspect="1"/>
              </p:cNvPicPr>
              <p:nvPr/>
            </p:nvPicPr>
            <p:blipFill>
              <a:blip r:embed="rId3"/>
              <a:stretch>
                <a:fillRect/>
              </a:stretch>
            </p:blipFill>
            <p:spPr>
              <a:xfrm>
                <a:off x="0" y="0"/>
                <a:ext cx="12192000" cy="1643026"/>
              </a:xfrm>
              <a:prstGeom prst="rect">
                <a:avLst/>
              </a:prstGeom>
            </p:spPr>
          </p:pic>
          <p:pic>
            <p:nvPicPr>
              <p:cNvPr id="5" name="Picture 4">
                <a:extLst>
                  <a:ext uri="{FF2B5EF4-FFF2-40B4-BE49-F238E27FC236}">
                    <a16:creationId xmlns:a16="http://schemas.microsoft.com/office/drawing/2014/main" id="{50646255-DB6B-1743-B2A8-8E1817BCB0B8}"/>
                  </a:ext>
                </a:extLst>
              </p:cNvPr>
              <p:cNvPicPr>
                <a:picLocks noChangeAspect="1"/>
              </p:cNvPicPr>
              <p:nvPr/>
            </p:nvPicPr>
            <p:blipFill>
              <a:blip r:embed="rId4"/>
              <a:stretch>
                <a:fillRect/>
              </a:stretch>
            </p:blipFill>
            <p:spPr>
              <a:xfrm>
                <a:off x="0" y="1550823"/>
                <a:ext cx="12192000" cy="6053503"/>
              </a:xfrm>
              <a:prstGeom prst="rect">
                <a:avLst/>
              </a:prstGeom>
            </p:spPr>
          </p:pic>
        </p:grpSp>
        <p:sp>
          <p:nvSpPr>
            <p:cNvPr id="7" name="Rectangle 6">
              <a:extLst>
                <a:ext uri="{FF2B5EF4-FFF2-40B4-BE49-F238E27FC236}">
                  <a16:creationId xmlns:a16="http://schemas.microsoft.com/office/drawing/2014/main" id="{5BD7B6D9-0E14-624F-BE96-42EF402483E4}"/>
                </a:ext>
              </a:extLst>
            </p:cNvPr>
            <p:cNvSpPr/>
            <p:nvPr/>
          </p:nvSpPr>
          <p:spPr>
            <a:xfrm>
              <a:off x="381000" y="0"/>
              <a:ext cx="444500" cy="15367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5FD75136-FC27-584C-AA2D-1227D5FB71FA}"/>
                </a:ext>
              </a:extLst>
            </p:cNvPr>
            <p:cNvSpPr/>
            <p:nvPr/>
          </p:nvSpPr>
          <p:spPr>
            <a:xfrm>
              <a:off x="11366500" y="0"/>
              <a:ext cx="444500" cy="15367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 name="Date Placeholder 1">
            <a:extLst>
              <a:ext uri="{FF2B5EF4-FFF2-40B4-BE49-F238E27FC236}">
                <a16:creationId xmlns:a16="http://schemas.microsoft.com/office/drawing/2014/main" id="{0E02DF0D-5723-6C4F-BC89-5C7083E03BDD}"/>
              </a:ext>
            </a:extLst>
          </p:cNvPr>
          <p:cNvSpPr>
            <a:spLocks noGrp="1"/>
          </p:cNvSpPr>
          <p:nvPr>
            <p:ph type="dt" idx="10"/>
          </p:nvPr>
        </p:nvSpPr>
        <p:spPr/>
        <p:txBody>
          <a:bodyPr/>
          <a:lstStyle/>
          <a:p>
            <a:r>
              <a:rPr lang="en-US"/>
              <a:t>5 DECEMBER 2019</a:t>
            </a:r>
          </a:p>
        </p:txBody>
      </p:sp>
      <p:sp>
        <p:nvSpPr>
          <p:cNvPr id="4" name="Slide Number Placeholder 3">
            <a:extLst>
              <a:ext uri="{FF2B5EF4-FFF2-40B4-BE49-F238E27FC236}">
                <a16:creationId xmlns:a16="http://schemas.microsoft.com/office/drawing/2014/main" id="{E1E7E8B9-BE1C-E741-9648-02189579BA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spTree>
    <p:extLst>
      <p:ext uri="{BB962C8B-B14F-4D97-AF65-F5344CB8AC3E}">
        <p14:creationId xmlns:p14="http://schemas.microsoft.com/office/powerpoint/2010/main" val="3807228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90ABE99-761A-5D4A-9CF7-35B1377C8D6F}"/>
              </a:ext>
            </a:extLst>
          </p:cNvPr>
          <p:cNvSpPr>
            <a:spLocks noGrp="1"/>
          </p:cNvSpPr>
          <p:nvPr>
            <p:ph type="title"/>
          </p:nvPr>
        </p:nvSpPr>
        <p:spPr/>
        <p:txBody>
          <a:bodyPr>
            <a:normAutofit/>
          </a:bodyPr>
          <a:lstStyle/>
          <a:p>
            <a:r>
              <a:rPr lang="en-US" sz="6600" dirty="0"/>
              <a:t>HathiTrust Research Center</a:t>
            </a:r>
            <a:br>
              <a:rPr lang="en-US" sz="6600" dirty="0"/>
            </a:br>
            <a:r>
              <a:rPr lang="en-US" sz="6600" dirty="0"/>
              <a:t>Functions and Services</a:t>
            </a:r>
          </a:p>
        </p:txBody>
      </p:sp>
      <p:sp>
        <p:nvSpPr>
          <p:cNvPr id="9" name="Text Placeholder 8">
            <a:extLst>
              <a:ext uri="{FF2B5EF4-FFF2-40B4-BE49-F238E27FC236}">
                <a16:creationId xmlns:a16="http://schemas.microsoft.com/office/drawing/2014/main" id="{5386424B-7A0D-C04B-8629-E9A7C67E67FA}"/>
              </a:ext>
            </a:extLst>
          </p:cNvPr>
          <p:cNvSpPr>
            <a:spLocks noGrp="1"/>
          </p:cNvSpPr>
          <p:nvPr>
            <p:ph type="body" idx="1"/>
          </p:nvPr>
        </p:nvSpPr>
        <p:spPr/>
        <p:txBody>
          <a:bodyPr/>
          <a:lstStyle/>
          <a:p>
            <a:endParaRPr lang="en-US" dirty="0"/>
          </a:p>
        </p:txBody>
      </p:sp>
      <p:sp>
        <p:nvSpPr>
          <p:cNvPr id="2" name="Date Placeholder 1">
            <a:extLst>
              <a:ext uri="{FF2B5EF4-FFF2-40B4-BE49-F238E27FC236}">
                <a16:creationId xmlns:a16="http://schemas.microsoft.com/office/drawing/2014/main" id="{51943BCD-6C5D-0746-9943-B775FE84F8F1}"/>
              </a:ext>
            </a:extLst>
          </p:cNvPr>
          <p:cNvSpPr>
            <a:spLocks noGrp="1"/>
          </p:cNvSpPr>
          <p:nvPr>
            <p:ph type="dt"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93460C5F-5066-984D-A809-7B55BD3E45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spTree>
    <p:extLst>
      <p:ext uri="{BB962C8B-B14F-4D97-AF65-F5344CB8AC3E}">
        <p14:creationId xmlns:p14="http://schemas.microsoft.com/office/powerpoint/2010/main" val="521679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6fb0298e45_0_2"/>
          <p:cNvSpPr txBox="1">
            <a:spLocks noGrp="1"/>
          </p:cNvSpPr>
          <p:nvPr>
            <p:ph type="title"/>
          </p:nvPr>
        </p:nvSpPr>
        <p:spPr>
          <a:xfrm>
            <a:off x="1097280" y="286605"/>
            <a:ext cx="10058400" cy="1450800"/>
          </a:xfrm>
          <a:prstGeom prst="rect">
            <a:avLst/>
          </a:prstGeom>
          <a:noFill/>
          <a:ln>
            <a:noFill/>
          </a:ln>
        </p:spPr>
        <p:txBody>
          <a:bodyPr spcFirstLastPara="1" wrap="square" lIns="91425" tIns="45700" rIns="91425" bIns="45700" anchor="b" anchorCtr="0">
            <a:noAutofit/>
          </a:bodyPr>
          <a:lstStyle/>
          <a:p>
            <a:pPr lvl="0"/>
            <a:r>
              <a:rPr lang="en-US" dirty="0"/>
              <a:t>HTRC Services: Web Portal</a:t>
            </a:r>
            <a:endParaRPr dirty="0"/>
          </a:p>
        </p:txBody>
      </p:sp>
      <p:sp>
        <p:nvSpPr>
          <p:cNvPr id="3" name="Text Placeholder 2">
            <a:extLst>
              <a:ext uri="{FF2B5EF4-FFF2-40B4-BE49-F238E27FC236}">
                <a16:creationId xmlns:a16="http://schemas.microsoft.com/office/drawing/2014/main" id="{32752555-785C-014A-96F3-ACF873C98D8F}"/>
              </a:ext>
            </a:extLst>
          </p:cNvPr>
          <p:cNvSpPr>
            <a:spLocks noGrp="1"/>
          </p:cNvSpPr>
          <p:nvPr>
            <p:ph type="body" idx="1"/>
          </p:nvPr>
        </p:nvSpPr>
        <p:spPr>
          <a:xfrm>
            <a:off x="748029" y="1845735"/>
            <a:ext cx="7591637" cy="937682"/>
          </a:xfrm>
        </p:spPr>
        <p:txBody>
          <a:bodyPr/>
          <a:lstStyle/>
          <a:p>
            <a:r>
              <a:rPr lang="en-US" dirty="0">
                <a:solidFill>
                  <a:schemeClr val="hlink"/>
                </a:solidFill>
              </a:rPr>
              <a:t>https://</a:t>
            </a:r>
            <a:r>
              <a:rPr lang="en-US" dirty="0" err="1">
                <a:solidFill>
                  <a:schemeClr val="hlink"/>
                </a:solidFill>
              </a:rPr>
              <a:t>analytics.hathitrust.org</a:t>
            </a:r>
            <a:endParaRPr lang="en-US" dirty="0"/>
          </a:p>
          <a:p>
            <a:endParaRPr lang="en-US" dirty="0"/>
          </a:p>
        </p:txBody>
      </p:sp>
      <p:pic>
        <p:nvPicPr>
          <p:cNvPr id="4" name="Google Shape;225;p13">
            <a:extLst>
              <a:ext uri="{FF2B5EF4-FFF2-40B4-BE49-F238E27FC236}">
                <a16:creationId xmlns:a16="http://schemas.microsoft.com/office/drawing/2014/main" id="{112913DB-1331-7440-BA1E-DF34A1FD65CA}"/>
              </a:ext>
            </a:extLst>
          </p:cNvPr>
          <p:cNvPicPr preferRelativeResize="0"/>
          <p:nvPr/>
        </p:nvPicPr>
        <p:blipFill>
          <a:blip r:embed="rId3">
            <a:alphaModFix/>
          </a:blip>
          <a:stretch>
            <a:fillRect/>
          </a:stretch>
        </p:blipFill>
        <p:spPr>
          <a:xfrm>
            <a:off x="1097280" y="2588976"/>
            <a:ext cx="6302542" cy="3485858"/>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F6CEF56E-1F42-004B-9A3F-8C4F2CACD1D7}"/>
              </a:ext>
            </a:extLst>
          </p:cNvPr>
          <p:cNvSpPr txBox="1"/>
          <p:nvPr/>
        </p:nvSpPr>
        <p:spPr>
          <a:xfrm>
            <a:off x="7508031" y="2588976"/>
            <a:ext cx="4385908" cy="1384995"/>
          </a:xfrm>
          <a:prstGeom prst="rect">
            <a:avLst/>
          </a:prstGeom>
          <a:noFill/>
        </p:spPr>
        <p:txBody>
          <a:bodyPr wrap="square" rtlCol="0">
            <a:spAutoFit/>
          </a:bodyPr>
          <a:lstStyle/>
          <a:p>
            <a:pPr marL="285750" indent="-285750" algn="l">
              <a:buFont typeface="Arial" panose="020B0604020202020204" pitchFamily="34" charset="0"/>
              <a:buChar char="•"/>
            </a:pPr>
            <a:r>
              <a:rPr lang="en-US" sz="2800" dirty="0"/>
              <a:t>Extracted Features</a:t>
            </a:r>
          </a:p>
          <a:p>
            <a:pPr marL="285750" indent="-285750" algn="l">
              <a:buFont typeface="Arial" panose="020B0604020202020204" pitchFamily="34" charset="0"/>
              <a:buChar char="•"/>
            </a:pPr>
            <a:r>
              <a:rPr lang="en-US" sz="2800" dirty="0"/>
              <a:t>Text Analysis Algorithms</a:t>
            </a:r>
          </a:p>
          <a:p>
            <a:pPr marL="285750" indent="-285750" algn="l">
              <a:buFont typeface="Arial" panose="020B0604020202020204" pitchFamily="34" charset="0"/>
              <a:buChar char="•"/>
            </a:pPr>
            <a:r>
              <a:rPr lang="en-US" sz="2800" dirty="0"/>
              <a:t>Data Capsules</a:t>
            </a:r>
          </a:p>
        </p:txBody>
      </p:sp>
    </p:spTree>
    <p:extLst>
      <p:ext uri="{BB962C8B-B14F-4D97-AF65-F5344CB8AC3E}">
        <p14:creationId xmlns:p14="http://schemas.microsoft.com/office/powerpoint/2010/main" val="1070179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6fb0298e45_0_2"/>
          <p:cNvSpPr txBox="1">
            <a:spLocks noGrp="1"/>
          </p:cNvSpPr>
          <p:nvPr>
            <p:ph type="title"/>
          </p:nvPr>
        </p:nvSpPr>
        <p:spPr>
          <a:xfrm>
            <a:off x="1097280" y="286605"/>
            <a:ext cx="10058400" cy="14508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dirty="0"/>
              <a:t>HTRC Services: Extracted Features</a:t>
            </a:r>
            <a:endParaRPr dirty="0"/>
          </a:p>
        </p:txBody>
      </p:sp>
      <p:sp>
        <p:nvSpPr>
          <p:cNvPr id="231" name="Google Shape;231;g6fb0298e45_0_2"/>
          <p:cNvSpPr txBox="1">
            <a:spLocks noGrp="1"/>
          </p:cNvSpPr>
          <p:nvPr>
            <p:ph type="body" idx="1"/>
          </p:nvPr>
        </p:nvSpPr>
        <p:spPr>
          <a:xfrm>
            <a:off x="1097275" y="1845725"/>
            <a:ext cx="6238800" cy="4023300"/>
          </a:xfrm>
          <a:prstGeom prst="rect">
            <a:avLst/>
          </a:prstGeom>
          <a:noFill/>
          <a:ln>
            <a:noFill/>
          </a:ln>
        </p:spPr>
        <p:txBody>
          <a:bodyPr spcFirstLastPara="1" wrap="square" lIns="0" tIns="45700" rIns="0" bIns="45700" anchor="t" anchorCtr="0">
            <a:noAutofit/>
          </a:bodyPr>
          <a:lstStyle/>
          <a:p>
            <a:pPr marL="457200" lvl="0" indent="-342900" algn="l" rtl="0">
              <a:lnSpc>
                <a:spcPct val="90000"/>
              </a:lnSpc>
              <a:spcBef>
                <a:spcPts val="0"/>
              </a:spcBef>
              <a:spcAft>
                <a:spcPts val="0"/>
              </a:spcAft>
              <a:buSzPts val="1800"/>
              <a:buChar char="●"/>
            </a:pPr>
            <a:r>
              <a:rPr lang="en-US"/>
              <a:t>Downloadable, open dataset of page-level metadata and word counts for every page in the HT Digital Library;</a:t>
            </a:r>
            <a:endParaRPr/>
          </a:p>
          <a:p>
            <a:pPr marL="457200" lvl="0" indent="-342900" algn="l" rtl="0">
              <a:lnSpc>
                <a:spcPct val="90000"/>
              </a:lnSpc>
              <a:spcBef>
                <a:spcPts val="0"/>
              </a:spcBef>
              <a:spcAft>
                <a:spcPts val="0"/>
              </a:spcAft>
              <a:buSzPts val="1800"/>
              <a:buChar char="●"/>
            </a:pPr>
            <a:r>
              <a:rPr lang="en-US"/>
              <a:t>Facts derived from the content;</a:t>
            </a:r>
            <a:endParaRPr/>
          </a:p>
          <a:p>
            <a:pPr marL="457200" lvl="0" indent="-342900" algn="l" rtl="0">
              <a:lnSpc>
                <a:spcPct val="90000"/>
              </a:lnSpc>
              <a:spcBef>
                <a:spcPts val="0"/>
              </a:spcBef>
              <a:spcAft>
                <a:spcPts val="0"/>
              </a:spcAft>
              <a:buSzPts val="1800"/>
              <a:buChar char="●"/>
            </a:pPr>
            <a:r>
              <a:rPr lang="en-US"/>
              <a:t>Features such as word counts, part of speech tags, header and footer information, volume metadata, inferred language, etc.;</a:t>
            </a:r>
            <a:endParaRPr/>
          </a:p>
          <a:p>
            <a:pPr marL="457200" lvl="0" indent="-342900" algn="l" rtl="0">
              <a:lnSpc>
                <a:spcPct val="90000"/>
              </a:lnSpc>
              <a:spcBef>
                <a:spcPts val="0"/>
              </a:spcBef>
              <a:spcAft>
                <a:spcPts val="0"/>
              </a:spcAft>
              <a:buSzPts val="1800"/>
              <a:buChar char="●"/>
            </a:pPr>
            <a:r>
              <a:rPr lang="en-US"/>
              <a:t>May be used for word lists/clouds, topic modeling, clustering, information extraction, etc.</a:t>
            </a:r>
            <a:endParaRPr/>
          </a:p>
        </p:txBody>
      </p:sp>
      <p:pic>
        <p:nvPicPr>
          <p:cNvPr id="232" name="Google Shape;232;g6fb0298e45_0_2"/>
          <p:cNvPicPr preferRelativeResize="0"/>
          <p:nvPr/>
        </p:nvPicPr>
        <p:blipFill>
          <a:blip r:embed="rId3">
            <a:alphaModFix/>
          </a:blip>
          <a:stretch>
            <a:fillRect/>
          </a:stretch>
        </p:blipFill>
        <p:spPr>
          <a:xfrm>
            <a:off x="7960525" y="2029650"/>
            <a:ext cx="3260275" cy="3180575"/>
          </a:xfrm>
          <a:prstGeom prst="rect">
            <a:avLst/>
          </a:prstGeom>
          <a:noFill/>
          <a:ln>
            <a:noFill/>
          </a:ln>
        </p:spPr>
      </p:pic>
    </p:spTree>
    <p:extLst>
      <p:ext uri="{BB962C8B-B14F-4D97-AF65-F5344CB8AC3E}">
        <p14:creationId xmlns:p14="http://schemas.microsoft.com/office/powerpoint/2010/main" val="4099622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20BBBD0-E1F5-E543-982F-36616E9ED38A}"/>
              </a:ext>
            </a:extLst>
          </p:cNvPr>
          <p:cNvPicPr>
            <a:picLocks noChangeAspect="1"/>
          </p:cNvPicPr>
          <p:nvPr/>
        </p:nvPicPr>
        <p:blipFill rotWithShape="1">
          <a:blip r:embed="rId3"/>
          <a:srcRect l="5738" t="9865" r="2136" b="6572"/>
          <a:stretch/>
        </p:blipFill>
        <p:spPr>
          <a:xfrm>
            <a:off x="1873249" y="412750"/>
            <a:ext cx="8445501" cy="5746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ate Placeholder 1">
            <a:extLst>
              <a:ext uri="{FF2B5EF4-FFF2-40B4-BE49-F238E27FC236}">
                <a16:creationId xmlns:a16="http://schemas.microsoft.com/office/drawing/2014/main" id="{744F670C-E35F-0143-88C8-0C805C6F06B1}"/>
              </a:ext>
            </a:extLst>
          </p:cNvPr>
          <p:cNvSpPr>
            <a:spLocks noGrp="1"/>
          </p:cNvSpPr>
          <p:nvPr>
            <p:ph type="dt"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935B5910-F04F-F949-A039-A5B37AB5FD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45</a:t>
            </a:fld>
            <a:endParaRPr lang="en-US"/>
          </a:p>
        </p:txBody>
      </p:sp>
    </p:spTree>
    <p:extLst>
      <p:ext uri="{BB962C8B-B14F-4D97-AF65-F5344CB8AC3E}">
        <p14:creationId xmlns:p14="http://schemas.microsoft.com/office/powerpoint/2010/main" val="4119187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8958B3-3FB7-9C4E-807C-AE408C9E40BE}"/>
              </a:ext>
            </a:extLst>
          </p:cNvPr>
          <p:cNvPicPr>
            <a:picLocks noChangeAspect="1"/>
          </p:cNvPicPr>
          <p:nvPr/>
        </p:nvPicPr>
        <p:blipFill>
          <a:blip r:embed="rId3"/>
          <a:stretch>
            <a:fillRect/>
          </a:stretch>
        </p:blipFill>
        <p:spPr>
          <a:xfrm>
            <a:off x="2134658" y="165137"/>
            <a:ext cx="7922683" cy="5943464"/>
          </a:xfrm>
          <a:prstGeom prst="rect">
            <a:avLst/>
          </a:prstGeom>
          <a:ln>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contourClr>
              <a:srgbClr val="C0C0C0"/>
            </a:contourClr>
          </a:sp3d>
        </p:spPr>
      </p:pic>
      <p:sp>
        <p:nvSpPr>
          <p:cNvPr id="2" name="Date Placeholder 1">
            <a:extLst>
              <a:ext uri="{FF2B5EF4-FFF2-40B4-BE49-F238E27FC236}">
                <a16:creationId xmlns:a16="http://schemas.microsoft.com/office/drawing/2014/main" id="{965C9449-9367-8749-AC36-E969C1E2C1A1}"/>
              </a:ext>
            </a:extLst>
          </p:cNvPr>
          <p:cNvSpPr>
            <a:spLocks noGrp="1"/>
          </p:cNvSpPr>
          <p:nvPr>
            <p:ph type="dt"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A40EFF2F-9E7C-BB4D-9B42-824FC76EB9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46</a:t>
            </a:fld>
            <a:endParaRPr lang="en-US"/>
          </a:p>
        </p:txBody>
      </p:sp>
    </p:spTree>
    <p:extLst>
      <p:ext uri="{BB962C8B-B14F-4D97-AF65-F5344CB8AC3E}">
        <p14:creationId xmlns:p14="http://schemas.microsoft.com/office/powerpoint/2010/main" val="1560968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5"/>
          <p:cNvSpPr txBox="1">
            <a:spLocks noGrp="1"/>
          </p:cNvSpPr>
          <p:nvPr>
            <p:ph type="title"/>
          </p:nvPr>
        </p:nvSpPr>
        <p:spPr>
          <a:xfrm>
            <a:off x="1097275" y="286600"/>
            <a:ext cx="10616700" cy="14508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t>HTRC Services: Text Analysis Algorithms</a:t>
            </a:r>
            <a:endParaRPr dirty="0"/>
          </a:p>
        </p:txBody>
      </p:sp>
      <p:sp>
        <p:nvSpPr>
          <p:cNvPr id="238" name="Google Shape;238;p15"/>
          <p:cNvSpPr txBox="1">
            <a:spLocks noGrp="1"/>
          </p:cNvSpPr>
          <p:nvPr>
            <p:ph type="body" idx="1"/>
          </p:nvPr>
        </p:nvSpPr>
        <p:spPr>
          <a:xfrm>
            <a:off x="1097276" y="1845725"/>
            <a:ext cx="7419300" cy="4023300"/>
          </a:xfrm>
          <a:prstGeom prst="rect">
            <a:avLst/>
          </a:prstGeom>
          <a:noFill/>
          <a:ln>
            <a:noFill/>
          </a:ln>
        </p:spPr>
        <p:txBody>
          <a:bodyPr spcFirstLastPara="1" wrap="square" lIns="0" tIns="45700" rIns="0" bIns="45700" anchor="t" anchorCtr="0">
            <a:normAutofit/>
          </a:bodyPr>
          <a:lstStyle/>
          <a:p>
            <a:pPr marL="91438" lvl="0" indent="0" algn="l" rtl="0">
              <a:lnSpc>
                <a:spcPct val="90000"/>
              </a:lnSpc>
              <a:spcBef>
                <a:spcPts val="0"/>
              </a:spcBef>
              <a:spcAft>
                <a:spcPts val="0"/>
              </a:spcAft>
              <a:buSzPts val="2400"/>
              <a:buNone/>
            </a:pPr>
            <a:r>
              <a:rPr lang="en-US" dirty="0"/>
              <a:t>Web-based click-and-run tools that perform computational text analysis on </a:t>
            </a:r>
            <a:r>
              <a:rPr lang="en-US"/>
              <a:t>user-created collections.</a:t>
            </a:r>
            <a:endParaRPr dirty="0"/>
          </a:p>
        </p:txBody>
      </p:sp>
      <p:pic>
        <p:nvPicPr>
          <p:cNvPr id="239" name="Google Shape;239;p15"/>
          <p:cNvPicPr preferRelativeResize="0"/>
          <p:nvPr/>
        </p:nvPicPr>
        <p:blipFill>
          <a:blip r:embed="rId3">
            <a:alphaModFix/>
          </a:blip>
          <a:stretch>
            <a:fillRect/>
          </a:stretch>
        </p:blipFill>
        <p:spPr>
          <a:xfrm>
            <a:off x="8668976" y="1889800"/>
            <a:ext cx="3370624" cy="3115166"/>
          </a:xfrm>
          <a:prstGeom prst="rect">
            <a:avLst/>
          </a:prstGeom>
          <a:noFill/>
          <a:ln>
            <a:noFill/>
          </a:ln>
        </p:spPr>
      </p:pic>
    </p:spTree>
    <p:extLst>
      <p:ext uri="{BB962C8B-B14F-4D97-AF65-F5344CB8AC3E}">
        <p14:creationId xmlns:p14="http://schemas.microsoft.com/office/powerpoint/2010/main" val="4044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9" name="Picture 8">
            <a:extLst>
              <a:ext uri="{FF2B5EF4-FFF2-40B4-BE49-F238E27FC236}">
                <a16:creationId xmlns:a16="http://schemas.microsoft.com/office/drawing/2014/main" id="{C6C170C1-80D6-074A-9663-2900F7F31AA4}"/>
              </a:ext>
            </a:extLst>
          </p:cNvPr>
          <p:cNvPicPr>
            <a:picLocks noChangeAspect="1"/>
          </p:cNvPicPr>
          <p:nvPr/>
        </p:nvPicPr>
        <p:blipFill>
          <a:blip r:embed="rId3"/>
          <a:stretch>
            <a:fillRect/>
          </a:stretch>
        </p:blipFill>
        <p:spPr>
          <a:xfrm>
            <a:off x="410634" y="351305"/>
            <a:ext cx="8373604" cy="5670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B2AFD3BB-E8D7-524B-8700-3767D74F76CC}"/>
              </a:ext>
            </a:extLst>
          </p:cNvPr>
          <p:cNvSpPr txBox="1"/>
          <p:nvPr/>
        </p:nvSpPr>
        <p:spPr>
          <a:xfrm>
            <a:off x="9268881" y="351305"/>
            <a:ext cx="2286000" cy="1754326"/>
          </a:xfrm>
          <a:prstGeom prst="rect">
            <a:avLst/>
          </a:prstGeom>
          <a:noFill/>
        </p:spPr>
        <p:txBody>
          <a:bodyPr wrap="square" rtlCol="0">
            <a:spAutoFit/>
          </a:bodyPr>
          <a:lstStyle/>
          <a:p>
            <a:pPr algn="l"/>
            <a:r>
              <a:rPr lang="en-US" sz="3600" b="1" dirty="0">
                <a:solidFill>
                  <a:srgbClr val="292B2C"/>
                </a:solidFill>
                <a:latin typeface="Calibri" panose="020F0502020204030204" pitchFamily="34" charset="0"/>
              </a:rPr>
              <a:t>InPhO</a:t>
            </a:r>
          </a:p>
          <a:p>
            <a:pPr algn="l"/>
            <a:r>
              <a:rPr lang="en-US" sz="3600" b="1" dirty="0">
                <a:solidFill>
                  <a:srgbClr val="292B2C"/>
                </a:solidFill>
                <a:latin typeface="Calibri" panose="020F0502020204030204" pitchFamily="34" charset="0"/>
              </a:rPr>
              <a:t>Topic</a:t>
            </a:r>
          </a:p>
          <a:p>
            <a:pPr algn="l"/>
            <a:r>
              <a:rPr lang="en-US" sz="3600" b="1" dirty="0">
                <a:solidFill>
                  <a:srgbClr val="292B2C"/>
                </a:solidFill>
                <a:latin typeface="Calibri" panose="020F0502020204030204" pitchFamily="34" charset="0"/>
              </a:rPr>
              <a:t>Explorer</a:t>
            </a:r>
            <a:endParaRPr lang="en-US" sz="3600" b="1" dirty="0">
              <a:latin typeface="Calibri" panose="020F0502020204030204" pitchFamily="34" charset="0"/>
            </a:endParaRPr>
          </a:p>
        </p:txBody>
      </p:sp>
      <p:sp>
        <p:nvSpPr>
          <p:cNvPr id="2" name="TextBox 1">
            <a:extLst>
              <a:ext uri="{FF2B5EF4-FFF2-40B4-BE49-F238E27FC236}">
                <a16:creationId xmlns:a16="http://schemas.microsoft.com/office/drawing/2014/main" id="{032940D3-C8CA-7147-B799-A1A45EE7F134}"/>
              </a:ext>
            </a:extLst>
          </p:cNvPr>
          <p:cNvSpPr txBox="1"/>
          <p:nvPr/>
        </p:nvSpPr>
        <p:spPr>
          <a:xfrm>
            <a:off x="9268881" y="2105631"/>
            <a:ext cx="2738969" cy="738664"/>
          </a:xfrm>
          <a:prstGeom prst="rect">
            <a:avLst/>
          </a:prstGeom>
          <a:noFill/>
        </p:spPr>
        <p:txBody>
          <a:bodyPr wrap="square" rtlCol="0">
            <a:spAutoFit/>
          </a:bodyPr>
          <a:lstStyle/>
          <a:p>
            <a:pPr algn="l"/>
            <a:r>
              <a:rPr lang="en-US" dirty="0"/>
              <a:t>Walter, Scott. </a:t>
            </a:r>
            <a:r>
              <a:rPr lang="en-US" i="1" dirty="0" err="1"/>
              <a:t>Waverly</a:t>
            </a:r>
            <a:r>
              <a:rPr lang="en-US" i="1" dirty="0"/>
              <a:t> Novels. </a:t>
            </a:r>
            <a:r>
              <a:rPr lang="en-US" dirty="0"/>
              <a:t>48 vols. Edinburgh: R. </a:t>
            </a:r>
            <a:r>
              <a:rPr lang="en-US" dirty="0" err="1"/>
              <a:t>Cadell</a:t>
            </a:r>
            <a:r>
              <a:rPr lang="en-US" dirty="0"/>
              <a:t>, 1829-1833.</a:t>
            </a:r>
          </a:p>
        </p:txBody>
      </p:sp>
      <p:sp>
        <p:nvSpPr>
          <p:cNvPr id="3" name="Date Placeholder 2">
            <a:extLst>
              <a:ext uri="{FF2B5EF4-FFF2-40B4-BE49-F238E27FC236}">
                <a16:creationId xmlns:a16="http://schemas.microsoft.com/office/drawing/2014/main" id="{9CFCD983-B2DA-7941-B45A-A146E53A535D}"/>
              </a:ext>
            </a:extLst>
          </p:cNvPr>
          <p:cNvSpPr>
            <a:spLocks noGrp="1"/>
          </p:cNvSpPr>
          <p:nvPr>
            <p:ph type="dt" idx="10"/>
          </p:nvPr>
        </p:nvSpPr>
        <p:spPr/>
        <p:txBody>
          <a:bodyPr/>
          <a:lstStyle/>
          <a:p>
            <a:r>
              <a:rPr lang="en-US"/>
              <a:t>5 DECEMBER 2019</a:t>
            </a:r>
          </a:p>
        </p:txBody>
      </p:sp>
      <p:sp>
        <p:nvSpPr>
          <p:cNvPr id="4" name="Slide Number Placeholder 3">
            <a:extLst>
              <a:ext uri="{FF2B5EF4-FFF2-40B4-BE49-F238E27FC236}">
                <a16:creationId xmlns:a16="http://schemas.microsoft.com/office/drawing/2014/main" id="{20481F34-2D31-6A4C-8986-E58325C75F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spTree>
    <p:extLst>
      <p:ext uri="{BB962C8B-B14F-4D97-AF65-F5344CB8AC3E}">
        <p14:creationId xmlns:p14="http://schemas.microsoft.com/office/powerpoint/2010/main" val="2512295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6" name="Picture 5">
            <a:extLst>
              <a:ext uri="{FF2B5EF4-FFF2-40B4-BE49-F238E27FC236}">
                <a16:creationId xmlns:a16="http://schemas.microsoft.com/office/drawing/2014/main" id="{5ECD0295-581A-C749-BDA7-D8A7978C9D8F}"/>
              </a:ext>
            </a:extLst>
          </p:cNvPr>
          <p:cNvPicPr>
            <a:picLocks noChangeAspect="1"/>
          </p:cNvPicPr>
          <p:nvPr/>
        </p:nvPicPr>
        <p:blipFill>
          <a:blip r:embed="rId3"/>
          <a:stretch>
            <a:fillRect/>
          </a:stretch>
        </p:blipFill>
        <p:spPr>
          <a:xfrm>
            <a:off x="632884" y="339357"/>
            <a:ext cx="7484534" cy="574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2798AD55-3D50-6345-9CE1-9BF6B9A061CB}"/>
              </a:ext>
            </a:extLst>
          </p:cNvPr>
          <p:cNvSpPr txBox="1"/>
          <p:nvPr/>
        </p:nvSpPr>
        <p:spPr>
          <a:xfrm>
            <a:off x="8413750" y="339357"/>
            <a:ext cx="3778250" cy="1754326"/>
          </a:xfrm>
          <a:prstGeom prst="rect">
            <a:avLst/>
          </a:prstGeom>
          <a:noFill/>
        </p:spPr>
        <p:txBody>
          <a:bodyPr wrap="square" rtlCol="0">
            <a:spAutoFit/>
          </a:bodyPr>
          <a:lstStyle/>
          <a:p>
            <a:pPr algn="l"/>
            <a:r>
              <a:rPr lang="en-US" sz="3600" b="1" dirty="0">
                <a:solidFill>
                  <a:srgbClr val="292B2C"/>
                </a:solidFill>
                <a:latin typeface="Calibri" panose="020F0502020204030204" pitchFamily="34" charset="0"/>
              </a:rPr>
              <a:t>Token Count</a:t>
            </a:r>
          </a:p>
          <a:p>
            <a:pPr algn="l"/>
            <a:r>
              <a:rPr lang="en-US" sz="3600" b="1" dirty="0">
                <a:solidFill>
                  <a:srgbClr val="292B2C"/>
                </a:solidFill>
                <a:latin typeface="Calibri" panose="020F0502020204030204" pitchFamily="34" charset="0"/>
              </a:rPr>
              <a:t>and </a:t>
            </a:r>
          </a:p>
          <a:p>
            <a:pPr algn="l"/>
            <a:r>
              <a:rPr lang="en-US" sz="3600" b="1" dirty="0">
                <a:solidFill>
                  <a:srgbClr val="292B2C"/>
                </a:solidFill>
                <a:latin typeface="Calibri" panose="020F0502020204030204" pitchFamily="34" charset="0"/>
              </a:rPr>
              <a:t>Tag Cloud Creator</a:t>
            </a:r>
            <a:endParaRPr lang="en-US" sz="3600" b="1" dirty="0">
              <a:latin typeface="Calibri" panose="020F0502020204030204" pitchFamily="34" charset="0"/>
            </a:endParaRPr>
          </a:p>
        </p:txBody>
      </p:sp>
      <p:sp>
        <p:nvSpPr>
          <p:cNvPr id="2" name="TextBox 1">
            <a:extLst>
              <a:ext uri="{FF2B5EF4-FFF2-40B4-BE49-F238E27FC236}">
                <a16:creationId xmlns:a16="http://schemas.microsoft.com/office/drawing/2014/main" id="{90C4FAE9-5C9A-084A-9482-B8BA0133E117}"/>
              </a:ext>
            </a:extLst>
          </p:cNvPr>
          <p:cNvSpPr txBox="1"/>
          <p:nvPr/>
        </p:nvSpPr>
        <p:spPr>
          <a:xfrm>
            <a:off x="8413750" y="2305716"/>
            <a:ext cx="2738969" cy="738664"/>
          </a:xfrm>
          <a:prstGeom prst="rect">
            <a:avLst/>
          </a:prstGeom>
          <a:noFill/>
        </p:spPr>
        <p:txBody>
          <a:bodyPr wrap="square" rtlCol="0">
            <a:spAutoFit/>
          </a:bodyPr>
          <a:lstStyle/>
          <a:p>
            <a:pPr algn="l"/>
            <a:r>
              <a:rPr lang="en-US" dirty="0"/>
              <a:t>Walter, Scott. </a:t>
            </a:r>
            <a:r>
              <a:rPr lang="en-US" i="1" dirty="0" err="1"/>
              <a:t>Waverly</a:t>
            </a:r>
            <a:r>
              <a:rPr lang="en-US" i="1" dirty="0"/>
              <a:t> Novels. </a:t>
            </a:r>
            <a:r>
              <a:rPr lang="en-US" dirty="0"/>
              <a:t>48 vols. Edinburgh: R. </a:t>
            </a:r>
            <a:r>
              <a:rPr lang="en-US" dirty="0" err="1"/>
              <a:t>Cadell</a:t>
            </a:r>
            <a:r>
              <a:rPr lang="en-US" dirty="0"/>
              <a:t>, 1829-1833.</a:t>
            </a:r>
          </a:p>
        </p:txBody>
      </p:sp>
      <p:pic>
        <p:nvPicPr>
          <p:cNvPr id="5" name="Picture 6">
            <a:extLst>
              <a:ext uri="{FF2B5EF4-FFF2-40B4-BE49-F238E27FC236}">
                <a16:creationId xmlns:a16="http://schemas.microsoft.com/office/drawing/2014/main" id="{E3D517A0-B12F-C549-A6C8-54359C9B3026}"/>
              </a:ext>
            </a:extLst>
          </p:cNvPr>
          <p:cNvPicPr>
            <a:picLocks noChangeAspect="1"/>
          </p:cNvPicPr>
          <p:nvPr/>
        </p:nvPicPr>
        <p:blipFill>
          <a:blip r:embed="rId4"/>
          <a:stretch>
            <a:fillRect/>
          </a:stretch>
        </p:blipFill>
        <p:spPr>
          <a:xfrm>
            <a:off x="9321708" y="3213269"/>
            <a:ext cx="1962334" cy="2851745"/>
          </a:xfrm>
          <a:prstGeom prst="rect">
            <a:avLst/>
          </a:prstGeom>
          <a:ln>
            <a:noFill/>
          </a:ln>
          <a:effectLst>
            <a:outerShdw blurRad="190500" algn="tl" rotWithShape="0">
              <a:srgbClr val="000000">
                <a:alpha val="70000"/>
              </a:srgbClr>
            </a:outerShdw>
          </a:effectLst>
        </p:spPr>
      </p:pic>
      <p:sp>
        <p:nvSpPr>
          <p:cNvPr id="3" name="Date Placeholder 2">
            <a:extLst>
              <a:ext uri="{FF2B5EF4-FFF2-40B4-BE49-F238E27FC236}">
                <a16:creationId xmlns:a16="http://schemas.microsoft.com/office/drawing/2014/main" id="{CBE789E3-AC58-F24D-978E-BDB936B27232}"/>
              </a:ext>
            </a:extLst>
          </p:cNvPr>
          <p:cNvSpPr>
            <a:spLocks noGrp="1"/>
          </p:cNvSpPr>
          <p:nvPr>
            <p:ph type="dt" idx="10"/>
          </p:nvPr>
        </p:nvSpPr>
        <p:spPr/>
        <p:txBody>
          <a:bodyPr/>
          <a:lstStyle/>
          <a:p>
            <a:r>
              <a:rPr lang="en-US"/>
              <a:t>5 DECEMBER 2019</a:t>
            </a:r>
          </a:p>
        </p:txBody>
      </p:sp>
      <p:sp>
        <p:nvSpPr>
          <p:cNvPr id="4" name="Slide Number Placeholder 3">
            <a:extLst>
              <a:ext uri="{FF2B5EF4-FFF2-40B4-BE49-F238E27FC236}">
                <a16:creationId xmlns:a16="http://schemas.microsoft.com/office/drawing/2014/main" id="{671BEDD1-2D32-3F47-B681-CC8EA48254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spTree>
    <p:extLst>
      <p:ext uri="{BB962C8B-B14F-4D97-AF65-F5344CB8AC3E}">
        <p14:creationId xmlns:p14="http://schemas.microsoft.com/office/powerpoint/2010/main" val="1642106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675641" y="203201"/>
            <a:ext cx="4368800" cy="5862319"/>
          </a:xfrm>
          <a:prstGeom prst="rect">
            <a:avLst/>
          </a:prstGeom>
          <a:noFill/>
          <a:ln>
            <a:noFill/>
          </a:ln>
        </p:spPr>
      </p:pic>
      <p:sp>
        <p:nvSpPr>
          <p:cNvPr id="100" name="Google Shape;100;p19"/>
          <p:cNvSpPr txBox="1"/>
          <p:nvPr/>
        </p:nvSpPr>
        <p:spPr>
          <a:xfrm>
            <a:off x="6935033" y="426333"/>
            <a:ext cx="4945600" cy="3787200"/>
          </a:xfrm>
          <a:prstGeom prst="rect">
            <a:avLst/>
          </a:prstGeom>
          <a:noFill/>
          <a:ln>
            <a:noFill/>
          </a:ln>
        </p:spPr>
        <p:txBody>
          <a:bodyPr spcFirstLastPara="1" wrap="square" lIns="121900" tIns="121900" rIns="121900" bIns="121900" anchor="t" anchorCtr="0">
            <a:noAutofit/>
          </a:bodyPr>
          <a:lstStyle/>
          <a:p>
            <a:pPr>
              <a:lnSpc>
                <a:spcPct val="150000"/>
              </a:lnSpc>
            </a:pPr>
            <a:r>
              <a:rPr lang="en" sz="2400">
                <a:latin typeface="Georgia"/>
                <a:ea typeface="Georgia"/>
                <a:cs typeface="Georgia"/>
                <a:sym typeface="Georgia"/>
              </a:rPr>
              <a:t>Preface from the Original “Memorandum of Agreement on Collaborative Principles for a CIC Shared Digital Repository”</a:t>
            </a:r>
            <a:endParaRPr sz="2400">
              <a:latin typeface="Georgia"/>
              <a:ea typeface="Georgia"/>
              <a:cs typeface="Georgia"/>
              <a:sym typeface="Georgia"/>
            </a:endParaRPr>
          </a:p>
          <a:p>
            <a:pPr algn="r">
              <a:lnSpc>
                <a:spcPct val="150000"/>
              </a:lnSpc>
            </a:pPr>
            <a:r>
              <a:rPr lang="en" sz="2400">
                <a:latin typeface="Georgia"/>
                <a:ea typeface="Georgia"/>
                <a:cs typeface="Georgia"/>
                <a:sym typeface="Georgia"/>
              </a:rPr>
              <a:t>--November 2007</a:t>
            </a:r>
            <a:endParaRPr sz="2400">
              <a:latin typeface="Georgia"/>
              <a:ea typeface="Georgia"/>
              <a:cs typeface="Georgia"/>
              <a:sym typeface="Georgia"/>
            </a:endParaRPr>
          </a:p>
        </p:txBody>
      </p:sp>
      <p:sp>
        <p:nvSpPr>
          <p:cNvPr id="101" name="Google Shape;101;p19"/>
          <p:cNvSpPr txBox="1"/>
          <p:nvPr/>
        </p:nvSpPr>
        <p:spPr>
          <a:xfrm>
            <a:off x="291799" y="67518"/>
            <a:ext cx="5345072" cy="5395733"/>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1500" b="1" dirty="0">
                <a:solidFill>
                  <a:schemeClr val="dk1"/>
                </a:solidFill>
                <a:latin typeface="Helvetica" pitchFamily="2" charset="0"/>
              </a:rPr>
              <a:t>Gain direct archival control of substantial portions of CIC collections digitized by one or more commercial partners </a:t>
            </a:r>
            <a:r>
              <a:rPr lang="en" sz="1500" dirty="0">
                <a:solidFill>
                  <a:schemeClr val="dk1"/>
                </a:solidFill>
                <a:latin typeface="Helvetica" pitchFamily="2" charset="0"/>
              </a:rPr>
              <a:t>that express mercurial notions for how, why, and how long they might provide access to digitized library content;</a:t>
            </a:r>
            <a:endParaRPr sz="1500" dirty="0">
              <a:solidFill>
                <a:schemeClr val="dk1"/>
              </a:solidFill>
              <a:latin typeface="Helvetica" pitchFamily="2" charset="0"/>
            </a:endParaRPr>
          </a:p>
          <a:p>
            <a:pPr>
              <a:buClr>
                <a:schemeClr val="dk1"/>
              </a:buClr>
              <a:buSzPts val="1100"/>
            </a:pPr>
            <a:endParaRPr sz="1500" dirty="0">
              <a:solidFill>
                <a:schemeClr val="dk1"/>
              </a:solidFill>
              <a:latin typeface="Helvetica" pitchFamily="2" charset="0"/>
            </a:endParaRPr>
          </a:p>
          <a:p>
            <a:pPr>
              <a:buClr>
                <a:schemeClr val="dk1"/>
              </a:buClr>
              <a:buSzPts val="1100"/>
            </a:pPr>
            <a:r>
              <a:rPr lang="en" sz="1500" dirty="0">
                <a:solidFill>
                  <a:schemeClr val="dk1"/>
                </a:solidFill>
                <a:latin typeface="Helvetica" pitchFamily="2" charset="0"/>
              </a:rPr>
              <a:t>Create an appropriate scope to the collections being made available to campus users and </a:t>
            </a:r>
            <a:r>
              <a:rPr lang="en" sz="1500" b="1" dirty="0">
                <a:solidFill>
                  <a:schemeClr val="dk1"/>
                </a:solidFill>
                <a:latin typeface="Helvetica" pitchFamily="2" charset="0"/>
              </a:rPr>
              <a:t>develop an academic "look and feel" to the access gateway</a:t>
            </a:r>
            <a:r>
              <a:rPr lang="en" sz="1500" dirty="0">
                <a:solidFill>
                  <a:schemeClr val="dk1"/>
                </a:solidFill>
                <a:latin typeface="Helvetica" pitchFamily="2" charset="0"/>
              </a:rPr>
              <a:t>;</a:t>
            </a:r>
            <a:endParaRPr sz="1500" dirty="0">
              <a:solidFill>
                <a:schemeClr val="dk1"/>
              </a:solidFill>
              <a:latin typeface="Helvetica" pitchFamily="2" charset="0"/>
            </a:endParaRPr>
          </a:p>
          <a:p>
            <a:pPr>
              <a:buClr>
                <a:schemeClr val="dk1"/>
              </a:buClr>
              <a:buSzPts val="1100"/>
            </a:pPr>
            <a:endParaRPr sz="1500" dirty="0">
              <a:solidFill>
                <a:schemeClr val="dk1"/>
              </a:solidFill>
              <a:latin typeface="Helvetica" pitchFamily="2" charset="0"/>
            </a:endParaRPr>
          </a:p>
          <a:p>
            <a:pPr>
              <a:buClr>
                <a:schemeClr val="dk1"/>
              </a:buClr>
              <a:buSzPts val="1100"/>
            </a:pPr>
            <a:r>
              <a:rPr lang="en" sz="1500" b="1" dirty="0">
                <a:solidFill>
                  <a:schemeClr val="dk1"/>
                </a:solidFill>
                <a:latin typeface="Helvetica" pitchFamily="2" charset="0"/>
              </a:rPr>
              <a:t>Exercise greater control over the decisions being made with regard to the copyright status of works in the collection,</a:t>
            </a:r>
            <a:r>
              <a:rPr lang="en" sz="1500" dirty="0">
                <a:solidFill>
                  <a:schemeClr val="dk1"/>
                </a:solidFill>
                <a:latin typeface="Helvetica" pitchFamily="2" charset="0"/>
              </a:rPr>
              <a:t> including government documents, orphan works, and at-risk works protected under Section 108 of the U.S. Copyright Act;</a:t>
            </a:r>
            <a:endParaRPr sz="1500" dirty="0">
              <a:solidFill>
                <a:schemeClr val="dk1"/>
              </a:solidFill>
              <a:latin typeface="Helvetica" pitchFamily="2" charset="0"/>
            </a:endParaRPr>
          </a:p>
          <a:p>
            <a:pPr>
              <a:buClr>
                <a:schemeClr val="dk1"/>
              </a:buClr>
              <a:buSzPts val="1100"/>
            </a:pPr>
            <a:endParaRPr sz="1500" dirty="0">
              <a:solidFill>
                <a:schemeClr val="dk1"/>
              </a:solidFill>
              <a:latin typeface="Helvetica" pitchFamily="2" charset="0"/>
            </a:endParaRPr>
          </a:p>
          <a:p>
            <a:pPr>
              <a:buClr>
                <a:schemeClr val="dk1"/>
              </a:buClr>
              <a:buSzPts val="1100"/>
            </a:pPr>
            <a:r>
              <a:rPr lang="en" sz="1500" b="1" dirty="0">
                <a:solidFill>
                  <a:schemeClr val="dk1"/>
                </a:solidFill>
                <a:latin typeface="Helvetica" pitchFamily="2" charset="0"/>
              </a:rPr>
              <a:t>Develop access strategies for visually impaired readers;</a:t>
            </a:r>
            <a:endParaRPr sz="1500" b="1" dirty="0">
              <a:solidFill>
                <a:schemeClr val="dk1"/>
              </a:solidFill>
              <a:latin typeface="Helvetica" pitchFamily="2" charset="0"/>
            </a:endParaRPr>
          </a:p>
          <a:p>
            <a:pPr>
              <a:buClr>
                <a:schemeClr val="dk1"/>
              </a:buClr>
              <a:buSzPts val="1100"/>
            </a:pPr>
            <a:endParaRPr sz="1500" dirty="0">
              <a:solidFill>
                <a:schemeClr val="dk1"/>
              </a:solidFill>
              <a:latin typeface="Helvetica" pitchFamily="2" charset="0"/>
            </a:endParaRPr>
          </a:p>
          <a:p>
            <a:pPr>
              <a:buClr>
                <a:schemeClr val="dk1"/>
              </a:buClr>
              <a:buSzPts val="1100"/>
            </a:pPr>
            <a:r>
              <a:rPr lang="en" sz="1500" b="1" dirty="0">
                <a:solidFill>
                  <a:schemeClr val="dk1"/>
                </a:solidFill>
                <a:latin typeface="Helvetica" pitchFamily="2" charset="0"/>
              </a:rPr>
              <a:t>Integrate content from Google and elsewhere </a:t>
            </a:r>
            <a:r>
              <a:rPr lang="en" sz="1500" dirty="0">
                <a:solidFill>
                  <a:schemeClr val="dk1"/>
                </a:solidFill>
                <a:latin typeface="Helvetica" pitchFamily="2" charset="0"/>
              </a:rPr>
              <a:t>with other digital resources created or licensed by the CIC;</a:t>
            </a:r>
            <a:endParaRPr sz="1500" dirty="0">
              <a:solidFill>
                <a:schemeClr val="dk1"/>
              </a:solidFill>
              <a:latin typeface="Helvetica" pitchFamily="2" charset="0"/>
            </a:endParaRPr>
          </a:p>
          <a:p>
            <a:pPr>
              <a:buClr>
                <a:schemeClr val="dk1"/>
              </a:buClr>
              <a:buSzPts val="1100"/>
            </a:pPr>
            <a:endParaRPr sz="1500" dirty="0">
              <a:solidFill>
                <a:schemeClr val="dk1"/>
              </a:solidFill>
              <a:latin typeface="Helvetica" pitchFamily="2" charset="0"/>
            </a:endParaRPr>
          </a:p>
          <a:p>
            <a:pPr>
              <a:buClr>
                <a:schemeClr val="dk1"/>
              </a:buClr>
              <a:buSzPts val="1100"/>
            </a:pPr>
            <a:r>
              <a:rPr lang="en" sz="1500" b="1" dirty="0">
                <a:solidFill>
                  <a:schemeClr val="dk1"/>
                </a:solidFill>
                <a:latin typeface="Helvetica" pitchFamily="2" charset="0"/>
              </a:rPr>
              <a:t>Develop research applications and specialized discovery tools for acting on the amassed content</a:t>
            </a:r>
            <a:r>
              <a:rPr lang="en" sz="1500" dirty="0">
                <a:solidFill>
                  <a:schemeClr val="dk1"/>
                </a:solidFill>
                <a:latin typeface="Helvetica" pitchFamily="2" charset="0"/>
              </a:rPr>
              <a:t> to carry out such tasks...that address the needs of specialized scholarly researchers.</a:t>
            </a:r>
            <a:endParaRPr sz="1500" dirty="0">
              <a:solidFill>
                <a:schemeClr val="dk1"/>
              </a:solidFill>
              <a:latin typeface="Helvetica" pitchFamily="2" charset="0"/>
            </a:endParaRPr>
          </a:p>
          <a:p>
            <a:pPr>
              <a:buClr>
                <a:schemeClr val="dk1"/>
              </a:buClr>
              <a:buSzPts val="1100"/>
            </a:pPr>
            <a:endParaRPr sz="1600" dirty="0">
              <a:solidFill>
                <a:schemeClr val="dk1"/>
              </a:solidFill>
            </a:endParaRPr>
          </a:p>
          <a:p>
            <a:pPr>
              <a:buClr>
                <a:schemeClr val="dk1"/>
              </a:buClr>
              <a:buSzPts val="1100"/>
            </a:pPr>
            <a:endParaRPr sz="1600" dirty="0">
              <a:solidFill>
                <a:schemeClr val="dk1"/>
              </a:solidFill>
            </a:endParaRPr>
          </a:p>
        </p:txBody>
      </p:sp>
      <p:sp>
        <p:nvSpPr>
          <p:cNvPr id="2" name="Date Placeholder 1">
            <a:extLst>
              <a:ext uri="{FF2B5EF4-FFF2-40B4-BE49-F238E27FC236}">
                <a16:creationId xmlns:a16="http://schemas.microsoft.com/office/drawing/2014/main" id="{D86D1B85-F9A6-8A47-A754-2A15B93DE5E4}"/>
              </a:ext>
            </a:extLst>
          </p:cNvPr>
          <p:cNvSpPr>
            <a:spLocks noGrp="1"/>
          </p:cNvSpPr>
          <p:nvPr>
            <p:ph type="dt" sz="half" idx="10"/>
          </p:nvPr>
        </p:nvSpPr>
        <p:spPr/>
        <p:txBody>
          <a:bodyPr/>
          <a:lstStyle/>
          <a:p>
            <a:r>
              <a:rPr lang="en-US"/>
              <a:t>5 DECEMBER 2019</a:t>
            </a:r>
          </a:p>
        </p:txBody>
      </p:sp>
      <p:sp>
        <p:nvSpPr>
          <p:cNvPr id="4" name="Slide Number Placeholder 3">
            <a:extLst>
              <a:ext uri="{FF2B5EF4-FFF2-40B4-BE49-F238E27FC236}">
                <a16:creationId xmlns:a16="http://schemas.microsoft.com/office/drawing/2014/main" id="{0E3615DA-C12C-FD4C-9038-4EA385184B1F}"/>
              </a:ext>
            </a:extLst>
          </p:cNvPr>
          <p:cNvSpPr>
            <a:spLocks noGrp="1"/>
          </p:cNvSpPr>
          <p:nvPr>
            <p:ph type="sldNum" sz="quarter" idx="12"/>
          </p:nvPr>
        </p:nvSpPr>
        <p:spPr/>
        <p:txBody>
          <a:bodyPr/>
          <a:lstStyle/>
          <a:p>
            <a:fld id="{03B83D85-6423-A047-A813-9A1BD6CAD12A}" type="slidenum">
              <a:rPr lang="en-US" smtClean="0"/>
              <a:t>5</a:t>
            </a:fld>
            <a:endParaRPr lang="en-US"/>
          </a:p>
        </p:txBody>
      </p:sp>
    </p:spTree>
    <p:extLst>
      <p:ext uri="{BB962C8B-B14F-4D97-AF65-F5344CB8AC3E}">
        <p14:creationId xmlns:p14="http://schemas.microsoft.com/office/powerpoint/2010/main" val="2160909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9"/>
                                        </p:tgtEl>
                                      </p:cBhvr>
                                    </p:animEffect>
                                    <p:set>
                                      <p:cBhvr>
                                        <p:cTn id="7" dur="1" fill="hold">
                                          <p:stCondLst>
                                            <p:cond delay="1000"/>
                                          </p:stCondLst>
                                        </p:cTn>
                                        <p:tgtEl>
                                          <p:spTgt spid="9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10" name="TextBox 9">
            <a:extLst>
              <a:ext uri="{FF2B5EF4-FFF2-40B4-BE49-F238E27FC236}">
                <a16:creationId xmlns:a16="http://schemas.microsoft.com/office/drawing/2014/main" id="{2798AD55-3D50-6345-9CE1-9BF6B9A061CB}"/>
              </a:ext>
            </a:extLst>
          </p:cNvPr>
          <p:cNvSpPr txBox="1"/>
          <p:nvPr/>
        </p:nvSpPr>
        <p:spPr>
          <a:xfrm>
            <a:off x="6985000" y="402167"/>
            <a:ext cx="3778250" cy="1754326"/>
          </a:xfrm>
          <a:prstGeom prst="rect">
            <a:avLst/>
          </a:prstGeom>
          <a:noFill/>
        </p:spPr>
        <p:txBody>
          <a:bodyPr wrap="square" rtlCol="0">
            <a:spAutoFit/>
          </a:bodyPr>
          <a:lstStyle/>
          <a:p>
            <a:pPr algn="l"/>
            <a:r>
              <a:rPr lang="en-US" sz="3600" b="1" dirty="0">
                <a:solidFill>
                  <a:srgbClr val="292B2C"/>
                </a:solidFill>
                <a:latin typeface="Calibri" panose="020F0502020204030204" pitchFamily="34" charset="0"/>
              </a:rPr>
              <a:t>Named</a:t>
            </a:r>
          </a:p>
          <a:p>
            <a:pPr algn="l"/>
            <a:r>
              <a:rPr lang="en-US" sz="3600" b="1" dirty="0">
                <a:solidFill>
                  <a:srgbClr val="292B2C"/>
                </a:solidFill>
                <a:latin typeface="Calibri" panose="020F0502020204030204" pitchFamily="34" charset="0"/>
              </a:rPr>
              <a:t>Entity</a:t>
            </a:r>
          </a:p>
          <a:p>
            <a:pPr algn="l"/>
            <a:r>
              <a:rPr lang="en-US" sz="3600" b="1" dirty="0">
                <a:solidFill>
                  <a:srgbClr val="292B2C"/>
                </a:solidFill>
                <a:latin typeface="Calibri" panose="020F0502020204030204" pitchFamily="34" charset="0"/>
              </a:rPr>
              <a:t>Recognizer</a:t>
            </a:r>
            <a:endParaRPr lang="en-US" sz="3600" b="1" dirty="0">
              <a:latin typeface="Calibri" panose="020F0502020204030204" pitchFamily="34" charset="0"/>
            </a:endParaRPr>
          </a:p>
        </p:txBody>
      </p:sp>
      <p:pic>
        <p:nvPicPr>
          <p:cNvPr id="3" name="Picture 2">
            <a:extLst>
              <a:ext uri="{FF2B5EF4-FFF2-40B4-BE49-F238E27FC236}">
                <a16:creationId xmlns:a16="http://schemas.microsoft.com/office/drawing/2014/main" id="{EFDF8CAD-49BB-E14C-AD41-8B5B6115F22F}"/>
              </a:ext>
            </a:extLst>
          </p:cNvPr>
          <p:cNvPicPr>
            <a:picLocks noChangeAspect="1"/>
          </p:cNvPicPr>
          <p:nvPr/>
        </p:nvPicPr>
        <p:blipFill>
          <a:blip r:embed="rId3"/>
          <a:stretch>
            <a:fillRect/>
          </a:stretch>
        </p:blipFill>
        <p:spPr>
          <a:xfrm>
            <a:off x="602095" y="402167"/>
            <a:ext cx="5652655" cy="5446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97B2885D-9CD9-984D-8310-56CADEC0EB4A}"/>
              </a:ext>
            </a:extLst>
          </p:cNvPr>
          <p:cNvSpPr txBox="1"/>
          <p:nvPr/>
        </p:nvSpPr>
        <p:spPr>
          <a:xfrm>
            <a:off x="6985000" y="2156493"/>
            <a:ext cx="2738969" cy="738664"/>
          </a:xfrm>
          <a:prstGeom prst="rect">
            <a:avLst/>
          </a:prstGeom>
          <a:noFill/>
        </p:spPr>
        <p:txBody>
          <a:bodyPr wrap="square" rtlCol="0">
            <a:spAutoFit/>
          </a:bodyPr>
          <a:lstStyle/>
          <a:p>
            <a:pPr algn="l"/>
            <a:r>
              <a:rPr lang="en-US" dirty="0"/>
              <a:t>Walter, Scott. </a:t>
            </a:r>
            <a:r>
              <a:rPr lang="en-US" i="1" dirty="0" err="1"/>
              <a:t>Waverly</a:t>
            </a:r>
            <a:r>
              <a:rPr lang="en-US" i="1" dirty="0"/>
              <a:t> Novels. </a:t>
            </a:r>
            <a:r>
              <a:rPr lang="en-US" dirty="0"/>
              <a:t>48 vols. Edinburgh: R. </a:t>
            </a:r>
            <a:r>
              <a:rPr lang="en-US" dirty="0" err="1"/>
              <a:t>Cadell</a:t>
            </a:r>
            <a:r>
              <a:rPr lang="en-US" dirty="0"/>
              <a:t>, 1829-1833.</a:t>
            </a:r>
          </a:p>
        </p:txBody>
      </p:sp>
      <p:sp>
        <p:nvSpPr>
          <p:cNvPr id="4" name="Date Placeholder 3">
            <a:extLst>
              <a:ext uri="{FF2B5EF4-FFF2-40B4-BE49-F238E27FC236}">
                <a16:creationId xmlns:a16="http://schemas.microsoft.com/office/drawing/2014/main" id="{F6049C40-B2BD-F846-83BE-7F0258F011CA}"/>
              </a:ext>
            </a:extLst>
          </p:cNvPr>
          <p:cNvSpPr>
            <a:spLocks noGrp="1"/>
          </p:cNvSpPr>
          <p:nvPr>
            <p:ph type="dt"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774A8B8D-1536-7D4F-9C80-78ED277948C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50</a:t>
            </a:fld>
            <a:endParaRPr lang="en-US"/>
          </a:p>
        </p:txBody>
      </p:sp>
    </p:spTree>
    <p:extLst>
      <p:ext uri="{BB962C8B-B14F-4D97-AF65-F5344CB8AC3E}">
        <p14:creationId xmlns:p14="http://schemas.microsoft.com/office/powerpoint/2010/main" val="545343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0B98086D-A130-C742-BD0F-2F49033ED2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1517" y="695853"/>
            <a:ext cx="9063567" cy="4800584"/>
          </a:xfrm>
          <a:prstGeom prst="rect">
            <a:avLst/>
          </a:prstGeom>
          <a:noFill/>
          <a:ln>
            <a:solidFill>
              <a:schemeClr val="tx1"/>
            </a:solidFill>
            <a:miter lim="800000"/>
            <a:headEnd/>
            <a:tailEnd/>
          </a:ln>
        </p:spPr>
      </p:pic>
      <p:sp>
        <p:nvSpPr>
          <p:cNvPr id="7" name="TextBox 6">
            <a:extLst>
              <a:ext uri="{FF2B5EF4-FFF2-40B4-BE49-F238E27FC236}">
                <a16:creationId xmlns:a16="http://schemas.microsoft.com/office/drawing/2014/main" id="{993DB6A1-7490-024B-AAA3-B9718E3A95D7}"/>
              </a:ext>
            </a:extLst>
          </p:cNvPr>
          <p:cNvSpPr txBox="1"/>
          <p:nvPr/>
        </p:nvSpPr>
        <p:spPr>
          <a:xfrm>
            <a:off x="9630650" y="600604"/>
            <a:ext cx="2085100" cy="1200329"/>
          </a:xfrm>
          <a:prstGeom prst="rect">
            <a:avLst/>
          </a:prstGeom>
          <a:noFill/>
        </p:spPr>
        <p:txBody>
          <a:bodyPr wrap="square" rtlCol="0">
            <a:spAutoFit/>
          </a:bodyPr>
          <a:lstStyle/>
          <a:p>
            <a:pPr algn="l"/>
            <a:r>
              <a:rPr lang="en-US" sz="3600" b="1" dirty="0">
                <a:solidFill>
                  <a:srgbClr val="292B2C"/>
                </a:solidFill>
                <a:latin typeface="Calibri" panose="020F0502020204030204" pitchFamily="34" charset="0"/>
              </a:rPr>
              <a:t>Data</a:t>
            </a:r>
          </a:p>
          <a:p>
            <a:pPr algn="l"/>
            <a:r>
              <a:rPr lang="en-US" sz="3600" b="1" dirty="0">
                <a:solidFill>
                  <a:srgbClr val="292B2C"/>
                </a:solidFill>
                <a:latin typeface="Calibri" panose="020F0502020204030204" pitchFamily="34" charset="0"/>
              </a:rPr>
              <a:t>Capsule</a:t>
            </a:r>
            <a:endParaRPr lang="en-US" sz="3600" b="1" dirty="0">
              <a:latin typeface="Calibri" panose="020F0502020204030204" pitchFamily="34" charset="0"/>
            </a:endParaRPr>
          </a:p>
        </p:txBody>
      </p:sp>
      <p:sp>
        <p:nvSpPr>
          <p:cNvPr id="3" name="TextBox 2">
            <a:extLst>
              <a:ext uri="{FF2B5EF4-FFF2-40B4-BE49-F238E27FC236}">
                <a16:creationId xmlns:a16="http://schemas.microsoft.com/office/drawing/2014/main" id="{A9FB37C0-3C9E-F949-9B31-84D9A52E6B6D}"/>
              </a:ext>
            </a:extLst>
          </p:cNvPr>
          <p:cNvSpPr txBox="1"/>
          <p:nvPr/>
        </p:nvSpPr>
        <p:spPr>
          <a:xfrm>
            <a:off x="9630650" y="1800933"/>
            <a:ext cx="2738969" cy="738664"/>
          </a:xfrm>
          <a:prstGeom prst="rect">
            <a:avLst/>
          </a:prstGeom>
          <a:noFill/>
        </p:spPr>
        <p:txBody>
          <a:bodyPr wrap="square" rtlCol="0">
            <a:spAutoFit/>
          </a:bodyPr>
          <a:lstStyle/>
          <a:p>
            <a:pPr algn="l"/>
            <a:r>
              <a:rPr lang="en-US" dirty="0"/>
              <a:t>Walter, Scott. </a:t>
            </a:r>
            <a:r>
              <a:rPr lang="en-US" i="1" dirty="0" err="1"/>
              <a:t>Waverly</a:t>
            </a:r>
            <a:r>
              <a:rPr lang="en-US" i="1" dirty="0"/>
              <a:t> Novels. </a:t>
            </a:r>
            <a:r>
              <a:rPr lang="en-US" dirty="0"/>
              <a:t>48 vols. Edinburgh: R. </a:t>
            </a:r>
            <a:r>
              <a:rPr lang="en-US" dirty="0" err="1"/>
              <a:t>Cadell</a:t>
            </a:r>
            <a:r>
              <a:rPr lang="en-US" dirty="0"/>
              <a:t>, 1829-1833.</a:t>
            </a:r>
          </a:p>
        </p:txBody>
      </p:sp>
      <p:sp>
        <p:nvSpPr>
          <p:cNvPr id="4" name="Date Placeholder 3">
            <a:extLst>
              <a:ext uri="{FF2B5EF4-FFF2-40B4-BE49-F238E27FC236}">
                <a16:creationId xmlns:a16="http://schemas.microsoft.com/office/drawing/2014/main" id="{525FD62A-2BCB-F348-A820-D31CEC9A28D1}"/>
              </a:ext>
            </a:extLst>
          </p:cNvPr>
          <p:cNvSpPr>
            <a:spLocks noGrp="1"/>
          </p:cNvSpPr>
          <p:nvPr>
            <p:ph type="dt"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9F33DD58-A818-A043-879A-1C759192FD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spTree>
    <p:extLst>
      <p:ext uri="{BB962C8B-B14F-4D97-AF65-F5344CB8AC3E}">
        <p14:creationId xmlns:p14="http://schemas.microsoft.com/office/powerpoint/2010/main" val="752673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5"/>
          <p:cNvSpPr txBox="1">
            <a:spLocks noGrp="1"/>
          </p:cNvSpPr>
          <p:nvPr>
            <p:ph type="title"/>
          </p:nvPr>
        </p:nvSpPr>
        <p:spPr>
          <a:xfrm>
            <a:off x="1097275" y="286600"/>
            <a:ext cx="10616700" cy="14508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t>HTRC Services: Outreach and Education</a:t>
            </a:r>
            <a:endParaRPr dirty="0"/>
          </a:p>
        </p:txBody>
      </p:sp>
      <p:sp>
        <p:nvSpPr>
          <p:cNvPr id="238" name="Google Shape;238;p15"/>
          <p:cNvSpPr txBox="1">
            <a:spLocks noGrp="1"/>
          </p:cNvSpPr>
          <p:nvPr>
            <p:ph type="body" idx="1"/>
          </p:nvPr>
        </p:nvSpPr>
        <p:spPr>
          <a:xfrm>
            <a:off x="1097274" y="1737400"/>
            <a:ext cx="8666658" cy="4023300"/>
          </a:xfrm>
          <a:prstGeom prst="rect">
            <a:avLst/>
          </a:prstGeom>
          <a:noFill/>
          <a:ln>
            <a:noFill/>
          </a:ln>
        </p:spPr>
        <p:txBody>
          <a:bodyPr spcFirstLastPara="1" wrap="square" lIns="0" tIns="45700" rIns="0" bIns="45700" anchor="t" anchorCtr="0">
            <a:normAutofit/>
          </a:bodyPr>
          <a:lstStyle/>
          <a:p>
            <a:pPr marL="434338" lvl="0" algn="l" rtl="0">
              <a:lnSpc>
                <a:spcPct val="90000"/>
              </a:lnSpc>
              <a:spcBef>
                <a:spcPts val="0"/>
              </a:spcBef>
              <a:spcAft>
                <a:spcPts val="0"/>
              </a:spcAft>
              <a:buSzPts val="2400"/>
              <a:buFont typeface="Arial" panose="020B0604020202020204" pitchFamily="34" charset="0"/>
              <a:buChar char="•"/>
            </a:pPr>
            <a:r>
              <a:rPr lang="en-US" sz="3200" dirty="0"/>
              <a:t>Training and workshops</a:t>
            </a:r>
          </a:p>
          <a:p>
            <a:pPr marL="434338" lvl="0" algn="l" rtl="0">
              <a:lnSpc>
                <a:spcPct val="90000"/>
              </a:lnSpc>
              <a:spcBef>
                <a:spcPts val="0"/>
              </a:spcBef>
              <a:spcAft>
                <a:spcPts val="0"/>
              </a:spcAft>
              <a:buSzPts val="2400"/>
              <a:buFont typeface="Arial" panose="020B0604020202020204" pitchFamily="34" charset="0"/>
              <a:buChar char="•"/>
            </a:pPr>
            <a:r>
              <a:rPr lang="en-US" sz="3200" dirty="0"/>
              <a:t>Online documentation</a:t>
            </a:r>
          </a:p>
          <a:p>
            <a:pPr marL="434338" lvl="0" algn="l" rtl="0">
              <a:lnSpc>
                <a:spcPct val="90000"/>
              </a:lnSpc>
              <a:spcBef>
                <a:spcPts val="0"/>
              </a:spcBef>
              <a:spcAft>
                <a:spcPts val="0"/>
              </a:spcAft>
              <a:buSzPts val="2400"/>
              <a:buFont typeface="Arial" panose="020B0604020202020204" pitchFamily="34" charset="0"/>
              <a:buChar char="•"/>
            </a:pPr>
            <a:r>
              <a:rPr lang="en-US" sz="3200" dirty="0"/>
              <a:t>Virtual help: online office hours</a:t>
            </a:r>
          </a:p>
          <a:p>
            <a:pPr marL="434338" lvl="0" algn="l" rtl="0">
              <a:lnSpc>
                <a:spcPct val="90000"/>
              </a:lnSpc>
              <a:spcBef>
                <a:spcPts val="0"/>
              </a:spcBef>
              <a:spcAft>
                <a:spcPts val="0"/>
              </a:spcAft>
              <a:buSzPts val="2400"/>
              <a:buFont typeface="Arial" panose="020B0604020202020204" pitchFamily="34" charset="0"/>
              <a:buChar char="•"/>
            </a:pPr>
            <a:r>
              <a:rPr lang="en-US" sz="3200" dirty="0"/>
              <a:t>Advanced Collaborative Support (ACS) program</a:t>
            </a:r>
            <a:endParaRPr sz="3200" dirty="0"/>
          </a:p>
        </p:txBody>
      </p:sp>
    </p:spTree>
    <p:extLst>
      <p:ext uri="{BB962C8B-B14F-4D97-AF65-F5344CB8AC3E}">
        <p14:creationId xmlns:p14="http://schemas.microsoft.com/office/powerpoint/2010/main" val="57000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5"/>
          <p:cNvSpPr txBox="1">
            <a:spLocks noGrp="1"/>
          </p:cNvSpPr>
          <p:nvPr>
            <p:ph type="title"/>
          </p:nvPr>
        </p:nvSpPr>
        <p:spPr>
          <a:xfrm>
            <a:off x="1097275" y="286600"/>
            <a:ext cx="10616700" cy="14508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t>Advanced Collaborative Support program</a:t>
            </a:r>
            <a:endParaRPr dirty="0"/>
          </a:p>
        </p:txBody>
      </p:sp>
      <p:sp>
        <p:nvSpPr>
          <p:cNvPr id="238" name="Google Shape;238;p15"/>
          <p:cNvSpPr txBox="1">
            <a:spLocks noGrp="1"/>
          </p:cNvSpPr>
          <p:nvPr>
            <p:ph type="body" idx="1"/>
          </p:nvPr>
        </p:nvSpPr>
        <p:spPr>
          <a:xfrm>
            <a:off x="1097275" y="1989666"/>
            <a:ext cx="9232058" cy="4021667"/>
          </a:xfrm>
          <a:prstGeom prst="rect">
            <a:avLst/>
          </a:prstGeom>
          <a:noFill/>
          <a:ln>
            <a:noFill/>
          </a:ln>
        </p:spPr>
        <p:txBody>
          <a:bodyPr spcFirstLastPara="1" wrap="square" lIns="0" tIns="45700" rIns="0" bIns="45700" anchor="t" anchorCtr="0">
            <a:normAutofit lnSpcReduction="10000"/>
          </a:bodyPr>
          <a:lstStyle/>
          <a:p>
            <a:pPr marL="91438" lvl="0" indent="0" algn="l" rtl="0">
              <a:lnSpc>
                <a:spcPct val="90000"/>
              </a:lnSpc>
              <a:spcBef>
                <a:spcPts val="0"/>
              </a:spcBef>
              <a:spcAft>
                <a:spcPts val="0"/>
              </a:spcAft>
              <a:buSzPts val="2400"/>
              <a:buNone/>
            </a:pPr>
            <a:r>
              <a:rPr lang="en-US" b="1" dirty="0">
                <a:solidFill>
                  <a:srgbClr val="172B4D"/>
                </a:solidFill>
                <a:latin typeface="Calibri" panose="020F0502020204030204" pitchFamily="34" charset="0"/>
              </a:rPr>
              <a:t>Examples:</a:t>
            </a:r>
          </a:p>
          <a:p>
            <a:pPr marL="91438" lvl="0" indent="0" algn="l" rtl="0">
              <a:lnSpc>
                <a:spcPct val="90000"/>
              </a:lnSpc>
              <a:spcBef>
                <a:spcPts val="0"/>
              </a:spcBef>
              <a:spcAft>
                <a:spcPts val="0"/>
              </a:spcAft>
              <a:buSzPts val="2400"/>
              <a:buNone/>
            </a:pPr>
            <a:endParaRPr lang="en-US" b="1" dirty="0">
              <a:solidFill>
                <a:srgbClr val="172B4D"/>
              </a:solidFill>
              <a:latin typeface="Calibri" panose="020F0502020204030204" pitchFamily="34" charset="0"/>
            </a:endParaRPr>
          </a:p>
          <a:p>
            <a:pPr marL="434338" lvl="0" algn="l" rtl="0">
              <a:lnSpc>
                <a:spcPct val="90000"/>
              </a:lnSpc>
              <a:spcBef>
                <a:spcPts val="0"/>
              </a:spcBef>
              <a:spcAft>
                <a:spcPts val="0"/>
              </a:spcAft>
              <a:buSzPts val="2400"/>
              <a:buFont typeface="Wingdings" pitchFamily="2" charset="2"/>
              <a:buChar char="§"/>
            </a:pPr>
            <a:r>
              <a:rPr lang="en-US" b="1" dirty="0">
                <a:solidFill>
                  <a:srgbClr val="172B4D"/>
                </a:solidFill>
                <a:latin typeface="Calibri" panose="020F0502020204030204" pitchFamily="34" charset="0"/>
              </a:rPr>
              <a:t>Building large-scale collections of genre fiction; </a:t>
            </a:r>
            <a:r>
              <a:rPr lang="en-US" b="0" dirty="0">
                <a:solidFill>
                  <a:srgbClr val="172B4D"/>
                </a:solidFill>
                <a:latin typeface="Calibri" panose="020F0502020204030204" pitchFamily="34" charset="0"/>
              </a:rPr>
              <a:t>Laure Thompson and David </a:t>
            </a:r>
            <a:r>
              <a:rPr lang="en-US" b="0" dirty="0" err="1">
                <a:solidFill>
                  <a:srgbClr val="172B4D"/>
                </a:solidFill>
                <a:latin typeface="Calibri" panose="020F0502020204030204" pitchFamily="34" charset="0"/>
              </a:rPr>
              <a:t>Mimno</a:t>
            </a:r>
            <a:r>
              <a:rPr lang="en-US" b="0" dirty="0">
                <a:solidFill>
                  <a:srgbClr val="172B4D"/>
                </a:solidFill>
                <a:latin typeface="Calibri" panose="020F0502020204030204" pitchFamily="34" charset="0"/>
              </a:rPr>
              <a:t> (Cornell)</a:t>
            </a:r>
          </a:p>
          <a:p>
            <a:pPr marL="434338" lvl="0" algn="l" rtl="0">
              <a:lnSpc>
                <a:spcPct val="90000"/>
              </a:lnSpc>
              <a:spcBef>
                <a:spcPts val="0"/>
              </a:spcBef>
              <a:spcAft>
                <a:spcPts val="0"/>
              </a:spcAft>
              <a:buSzPts val="2400"/>
              <a:buFont typeface="Wingdings" pitchFamily="2" charset="2"/>
              <a:buChar char="§"/>
            </a:pPr>
            <a:r>
              <a:rPr lang="en-US" b="1" dirty="0">
                <a:solidFill>
                  <a:srgbClr val="172B4D"/>
                </a:solidFill>
                <a:latin typeface="Calibri" panose="020F0502020204030204" pitchFamily="34" charset="0"/>
              </a:rPr>
              <a:t>Mapping scientific names to the </a:t>
            </a:r>
            <a:r>
              <a:rPr lang="en-US" b="1" dirty="0" err="1">
                <a:solidFill>
                  <a:srgbClr val="172B4D"/>
                </a:solidFill>
                <a:latin typeface="Calibri" panose="020F0502020204030204" pitchFamily="34" charset="0"/>
              </a:rPr>
              <a:t>HathiTrust</a:t>
            </a:r>
            <a:r>
              <a:rPr lang="en-US" b="1" dirty="0">
                <a:solidFill>
                  <a:srgbClr val="172B4D"/>
                </a:solidFill>
                <a:latin typeface="Calibri" panose="020F0502020204030204" pitchFamily="34" charset="0"/>
              </a:rPr>
              <a:t> Digital Library; </a:t>
            </a:r>
            <a:r>
              <a:rPr lang="en-US" b="0" dirty="0">
                <a:solidFill>
                  <a:srgbClr val="172B4D"/>
                </a:solidFill>
                <a:latin typeface="Calibri" panose="020F0502020204030204" pitchFamily="34" charset="0"/>
              </a:rPr>
              <a:t>Matthew J. Yoder and Dmitry </a:t>
            </a:r>
            <a:r>
              <a:rPr lang="en-US" b="0" dirty="0" err="1">
                <a:solidFill>
                  <a:srgbClr val="172B4D"/>
                </a:solidFill>
                <a:latin typeface="Calibri" panose="020F0502020204030204" pitchFamily="34" charset="0"/>
              </a:rPr>
              <a:t>Mozzherin</a:t>
            </a:r>
            <a:r>
              <a:rPr lang="en-US" b="0" dirty="0">
                <a:solidFill>
                  <a:srgbClr val="172B4D"/>
                </a:solidFill>
                <a:latin typeface="Calibri" panose="020F0502020204030204" pitchFamily="34" charset="0"/>
              </a:rPr>
              <a:t> (University of Illinois)</a:t>
            </a:r>
            <a:endParaRPr lang="en-US" dirty="0">
              <a:solidFill>
                <a:srgbClr val="172B4D"/>
              </a:solidFill>
              <a:latin typeface="Calibri" panose="020F0502020204030204" pitchFamily="34" charset="0"/>
            </a:endParaRPr>
          </a:p>
          <a:p>
            <a:pPr marL="434338" lvl="0" algn="l" rtl="0">
              <a:lnSpc>
                <a:spcPct val="90000"/>
              </a:lnSpc>
              <a:spcBef>
                <a:spcPts val="0"/>
              </a:spcBef>
              <a:spcAft>
                <a:spcPts val="0"/>
              </a:spcAft>
              <a:buSzPts val="2400"/>
              <a:buFont typeface="Wingdings" pitchFamily="2" charset="2"/>
              <a:buChar char="§"/>
            </a:pPr>
            <a:r>
              <a:rPr lang="en-US" b="1" dirty="0">
                <a:solidFill>
                  <a:srgbClr val="172B4D"/>
                </a:solidFill>
                <a:latin typeface="Calibri" panose="020F0502020204030204" pitchFamily="34" charset="0"/>
              </a:rPr>
              <a:t>Deriving Basic Illustration Metadata; </a:t>
            </a:r>
            <a:r>
              <a:rPr lang="en-US" b="0" dirty="0">
                <a:solidFill>
                  <a:srgbClr val="172B4D"/>
                </a:solidFill>
                <a:latin typeface="Calibri" panose="020F0502020204030204" pitchFamily="34" charset="0"/>
              </a:rPr>
              <a:t>Stephen </a:t>
            </a:r>
            <a:r>
              <a:rPr lang="en-US" b="0" dirty="0" err="1">
                <a:solidFill>
                  <a:srgbClr val="172B4D"/>
                </a:solidFill>
                <a:latin typeface="Calibri" panose="020F0502020204030204" pitchFamily="34" charset="0"/>
              </a:rPr>
              <a:t>Krewson</a:t>
            </a:r>
            <a:r>
              <a:rPr lang="en-US" b="0" dirty="0">
                <a:solidFill>
                  <a:srgbClr val="172B4D"/>
                </a:solidFill>
                <a:latin typeface="Calibri" panose="020F0502020204030204" pitchFamily="34" charset="0"/>
              </a:rPr>
              <a:t> (Yale) </a:t>
            </a:r>
          </a:p>
          <a:p>
            <a:pPr marL="434338" lvl="0" algn="l" rtl="0">
              <a:lnSpc>
                <a:spcPct val="90000"/>
              </a:lnSpc>
              <a:spcBef>
                <a:spcPts val="0"/>
              </a:spcBef>
              <a:spcAft>
                <a:spcPts val="0"/>
              </a:spcAft>
              <a:buSzPts val="2400"/>
              <a:buFont typeface="Wingdings" pitchFamily="2" charset="2"/>
              <a:buChar char="§"/>
            </a:pPr>
            <a:r>
              <a:rPr lang="en-US" b="1" dirty="0">
                <a:solidFill>
                  <a:srgbClr val="4F4F4F"/>
                </a:solidFill>
                <a:latin typeface="Calibri" panose="020F0502020204030204" pitchFamily="34" charset="0"/>
              </a:rPr>
              <a:t>Modeling the History of Book Design; </a:t>
            </a:r>
            <a:r>
              <a:rPr lang="en-US" b="0" dirty="0">
                <a:solidFill>
                  <a:srgbClr val="4F4F4F"/>
                </a:solidFill>
                <a:latin typeface="Calibri" panose="020F0502020204030204" pitchFamily="34" charset="0"/>
              </a:rPr>
              <a:t>David Bamman and Bjorn Hartmann, University of California, Berkeley </a:t>
            </a:r>
          </a:p>
          <a:p>
            <a:pPr marL="434338" lvl="0" algn="l" rtl="0">
              <a:lnSpc>
                <a:spcPct val="90000"/>
              </a:lnSpc>
              <a:spcBef>
                <a:spcPts val="0"/>
              </a:spcBef>
              <a:spcAft>
                <a:spcPts val="0"/>
              </a:spcAft>
              <a:buSzPts val="2400"/>
              <a:buFont typeface="Wingdings" pitchFamily="2" charset="2"/>
              <a:buChar char="§"/>
            </a:pPr>
            <a:r>
              <a:rPr lang="en-US" b="1" dirty="0">
                <a:solidFill>
                  <a:srgbClr val="4F4F4F"/>
                </a:solidFill>
                <a:latin typeface="Calibri" panose="020F0502020204030204" pitchFamily="34" charset="0"/>
              </a:rPr>
              <a:t>A Computational History of the U.S. Novel, 1950-2000; </a:t>
            </a:r>
            <a:r>
              <a:rPr lang="en-US" b="0" i="1" dirty="0">
                <a:solidFill>
                  <a:srgbClr val="4F4F4F"/>
                </a:solidFill>
                <a:latin typeface="Calibri" panose="020F0502020204030204" pitchFamily="34" charset="0"/>
              </a:rPr>
              <a:t>Richard Jean So, McGill University</a:t>
            </a:r>
            <a:endParaRPr lang="en-US" i="1" dirty="0">
              <a:solidFill>
                <a:srgbClr val="172B4D"/>
              </a:solidFill>
              <a:latin typeface="Calibri" panose="020F0502020204030204" pitchFamily="34" charset="0"/>
            </a:endParaRPr>
          </a:p>
          <a:p>
            <a:pPr marL="434338" lvl="0" algn="l" rtl="0">
              <a:lnSpc>
                <a:spcPct val="90000"/>
              </a:lnSpc>
              <a:spcBef>
                <a:spcPts val="0"/>
              </a:spcBef>
              <a:spcAft>
                <a:spcPts val="0"/>
              </a:spcAft>
              <a:buSzPts val="2400"/>
              <a:buFont typeface="Wingdings" pitchFamily="2" charset="2"/>
              <a:buChar char="§"/>
            </a:pPr>
            <a:r>
              <a:rPr lang="en-US" b="1" dirty="0">
                <a:solidFill>
                  <a:srgbClr val="333333"/>
                </a:solidFill>
                <a:latin typeface="Calibri" panose="020F0502020204030204" pitchFamily="34" charset="0"/>
              </a:rPr>
              <a:t>The Chicago School: </a:t>
            </a:r>
            <a:r>
              <a:rPr lang="en-US" b="1" dirty="0" err="1">
                <a:solidFill>
                  <a:srgbClr val="333333"/>
                </a:solidFill>
                <a:latin typeface="Calibri" panose="020F0502020204030204" pitchFamily="34" charset="0"/>
              </a:rPr>
              <a:t>Wikification</a:t>
            </a:r>
            <a:r>
              <a:rPr lang="en-US" b="1" dirty="0">
                <a:solidFill>
                  <a:srgbClr val="333333"/>
                </a:solidFill>
                <a:latin typeface="Calibri" panose="020F0502020204030204" pitchFamily="34" charset="0"/>
              </a:rPr>
              <a:t> as the First Step in Text Mining in </a:t>
            </a:r>
            <a:r>
              <a:rPr lang="en-US" b="1">
                <a:solidFill>
                  <a:srgbClr val="333333"/>
                </a:solidFill>
                <a:latin typeface="Calibri" panose="020F0502020204030204" pitchFamily="34" charset="0"/>
              </a:rPr>
              <a:t>Architectural History; </a:t>
            </a:r>
            <a:r>
              <a:rPr lang="en-US" b="0" i="1">
                <a:solidFill>
                  <a:srgbClr val="172B4D"/>
                </a:solidFill>
                <a:latin typeface="Calibri" panose="020F0502020204030204" pitchFamily="34" charset="0"/>
              </a:rPr>
              <a:t>Dan </a:t>
            </a:r>
            <a:r>
              <a:rPr lang="en-US" b="0" i="1" dirty="0" err="1">
                <a:solidFill>
                  <a:srgbClr val="172B4D"/>
                </a:solidFill>
                <a:latin typeface="Calibri" panose="020F0502020204030204" pitchFamily="34" charset="0"/>
              </a:rPr>
              <a:t>Baciu</a:t>
            </a:r>
            <a:r>
              <a:rPr lang="en-US" b="0" i="1" dirty="0">
                <a:solidFill>
                  <a:srgbClr val="172B4D"/>
                </a:solidFill>
                <a:latin typeface="Calibri" panose="020F0502020204030204" pitchFamily="34" charset="0"/>
              </a:rPr>
              <a:t>, Illinois Institute of Technology</a:t>
            </a:r>
            <a:endParaRPr lang="en-US" b="0" i="1" dirty="0">
              <a:solidFill>
                <a:srgbClr val="4F4F4F"/>
              </a:solidFill>
              <a:latin typeface="Calibri" panose="020F0502020204030204" pitchFamily="34" charset="0"/>
            </a:endParaRPr>
          </a:p>
        </p:txBody>
      </p:sp>
    </p:spTree>
    <p:extLst>
      <p:ext uri="{BB962C8B-B14F-4D97-AF65-F5344CB8AC3E}">
        <p14:creationId xmlns:p14="http://schemas.microsoft.com/office/powerpoint/2010/main" val="2498572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5"/>
          <p:cNvSpPr txBox="1">
            <a:spLocks noGrp="1"/>
          </p:cNvSpPr>
          <p:nvPr>
            <p:ph type="title"/>
          </p:nvPr>
        </p:nvSpPr>
        <p:spPr>
          <a:xfrm>
            <a:off x="1097275" y="286600"/>
            <a:ext cx="10616700" cy="14508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dirty="0"/>
              <a:t>HTRC-Enabled Research: Example</a:t>
            </a:r>
            <a:endParaRPr dirty="0"/>
          </a:p>
        </p:txBody>
      </p:sp>
      <p:sp>
        <p:nvSpPr>
          <p:cNvPr id="3" name="Text Placeholder 2">
            <a:extLst>
              <a:ext uri="{FF2B5EF4-FFF2-40B4-BE49-F238E27FC236}">
                <a16:creationId xmlns:a16="http://schemas.microsoft.com/office/drawing/2014/main" id="{0A5FE041-C383-884F-BC8E-3FF16ABFF703}"/>
              </a:ext>
            </a:extLst>
          </p:cNvPr>
          <p:cNvSpPr>
            <a:spLocks noGrp="1"/>
          </p:cNvSpPr>
          <p:nvPr>
            <p:ph type="body" idx="1"/>
          </p:nvPr>
        </p:nvSpPr>
        <p:spPr>
          <a:xfrm>
            <a:off x="1097276" y="1954070"/>
            <a:ext cx="5908892" cy="4023360"/>
          </a:xfrm>
        </p:spPr>
        <p:txBody>
          <a:bodyPr>
            <a:noAutofit/>
          </a:bodyPr>
          <a:lstStyle/>
          <a:p>
            <a:pPr marL="285750" indent="-285750">
              <a:buFont typeface="Arial" charset="0"/>
              <a:buChar char="•"/>
            </a:pPr>
            <a:r>
              <a:rPr lang="en-US" sz="2000" dirty="0">
                <a:latin typeface="Calibri" panose="020F0502020204030204" pitchFamily="34" charset="0"/>
              </a:rPr>
              <a:t>U of Illinois English Prof. Ted Underwood ,U of Cal-Berkeley Info Science Prof. David </a:t>
            </a:r>
            <a:r>
              <a:rPr lang="en-US" sz="2000" dirty="0" err="1">
                <a:latin typeface="Calibri" panose="020F0502020204030204" pitchFamily="34" charset="0"/>
              </a:rPr>
              <a:t>Bamman</a:t>
            </a:r>
            <a:r>
              <a:rPr lang="en-US" sz="2000" dirty="0">
                <a:latin typeface="Calibri" panose="020F0502020204030204" pitchFamily="34" charset="0"/>
              </a:rPr>
              <a:t>, and Sabrina Lee, U of Illinois</a:t>
            </a:r>
          </a:p>
          <a:p>
            <a:pPr marL="285750" indent="-285750">
              <a:buFont typeface="Arial" charset="0"/>
              <a:buChar char="•"/>
            </a:pPr>
            <a:r>
              <a:rPr lang="en-US" sz="2000" dirty="0">
                <a:latin typeface="Calibri" panose="020F0502020204030204" pitchFamily="34" charset="0"/>
              </a:rPr>
              <a:t>Algorithm analyzed the characters and authors of  104,000 novels (1703 to 2009) in </a:t>
            </a:r>
            <a:r>
              <a:rPr lang="en-US" sz="2000" dirty="0" err="1">
                <a:latin typeface="Calibri" panose="020F0502020204030204" pitchFamily="34" charset="0"/>
              </a:rPr>
              <a:t>HathiTrust</a:t>
            </a:r>
            <a:r>
              <a:rPr lang="en-US" sz="2000" dirty="0">
                <a:latin typeface="Calibri" panose="020F0502020204030204" pitchFamily="34" charset="0"/>
              </a:rPr>
              <a:t>.</a:t>
            </a:r>
          </a:p>
          <a:p>
            <a:pPr marL="285750" indent="-285750">
              <a:buFont typeface="Arial" charset="0"/>
              <a:buChar char="•"/>
            </a:pPr>
            <a:r>
              <a:rPr lang="en-US" sz="2000" dirty="0">
                <a:latin typeface="Calibri" panose="020F0502020204030204" pitchFamily="34" charset="0"/>
              </a:rPr>
              <a:t>Findings: a paradox. As rigid gender roles seemed to dissipate moving into the 20</a:t>
            </a:r>
            <a:r>
              <a:rPr lang="en-US" sz="2000" baseline="30000" dirty="0">
                <a:latin typeface="Calibri" panose="020F0502020204030204" pitchFamily="34" charset="0"/>
              </a:rPr>
              <a:t>th</a:t>
            </a:r>
            <a:r>
              <a:rPr lang="en-US" sz="2000" dirty="0">
                <a:latin typeface="Calibri" panose="020F0502020204030204" pitchFamily="34" charset="0"/>
              </a:rPr>
              <a:t> C. , indicating more equality between the sexes, the number of women characters— and proportion of women authors—decreased.</a:t>
            </a:r>
          </a:p>
          <a:p>
            <a:pPr marL="285750" indent="-285750">
              <a:buFont typeface="Arial" charset="0"/>
              <a:buChar char="•"/>
            </a:pPr>
            <a:r>
              <a:rPr lang="en-US" sz="2000" dirty="0">
                <a:latin typeface="Calibri" panose="020F0502020204030204" pitchFamily="34" charset="0"/>
              </a:rPr>
              <a:t>Published in the journal </a:t>
            </a:r>
            <a:r>
              <a:rPr lang="en-US" sz="2000" i="1" dirty="0">
                <a:latin typeface="Calibri" panose="020F0502020204030204" pitchFamily="34" charset="0"/>
              </a:rPr>
              <a:t>Cultural Analytics</a:t>
            </a:r>
            <a:endParaRPr lang="en-US" sz="2000" dirty="0">
              <a:latin typeface="Calibri" panose="020F0502020204030204" pitchFamily="34" charset="0"/>
            </a:endParaRPr>
          </a:p>
        </p:txBody>
      </p:sp>
      <p:pic>
        <p:nvPicPr>
          <p:cNvPr id="4" name="Picture 3">
            <a:extLst>
              <a:ext uri="{FF2B5EF4-FFF2-40B4-BE49-F238E27FC236}">
                <a16:creationId xmlns:a16="http://schemas.microsoft.com/office/drawing/2014/main" id="{26B0A03C-D1F4-A448-92BA-DDA470901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952" y="1954070"/>
            <a:ext cx="3161772" cy="389766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6F1C54C-E5F9-5844-8767-87CC9D592196}"/>
              </a:ext>
            </a:extLst>
          </p:cNvPr>
          <p:cNvSpPr txBox="1"/>
          <p:nvPr/>
        </p:nvSpPr>
        <p:spPr>
          <a:xfrm>
            <a:off x="1097275" y="5947879"/>
            <a:ext cx="6508513" cy="246221"/>
          </a:xfrm>
          <a:prstGeom prst="rect">
            <a:avLst/>
          </a:prstGeom>
          <a:noFill/>
        </p:spPr>
        <p:txBody>
          <a:bodyPr wrap="none" rtlCol="0">
            <a:spAutoFit/>
          </a:bodyPr>
          <a:lstStyle/>
          <a:p>
            <a:r>
              <a:rPr lang="en-US" sz="1000" dirty="0"/>
              <a:t>Source: https://</a:t>
            </a:r>
            <a:r>
              <a:rPr lang="en-US" sz="1000" dirty="0" err="1"/>
              <a:t>www.smithsonianmag.com</a:t>
            </a:r>
            <a:r>
              <a:rPr lang="en-US" sz="1000" dirty="0"/>
              <a:t>/arts-culture/what-big-data-can-tell-us-about-women-and-novels-180968153/</a:t>
            </a:r>
          </a:p>
        </p:txBody>
      </p:sp>
    </p:spTree>
    <p:extLst>
      <p:ext uri="{BB962C8B-B14F-4D97-AF65-F5344CB8AC3E}">
        <p14:creationId xmlns:p14="http://schemas.microsoft.com/office/powerpoint/2010/main" val="2691483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9360B-523E-7143-AB74-E1125C30CB1F}"/>
              </a:ext>
            </a:extLst>
          </p:cNvPr>
          <p:cNvSpPr>
            <a:spLocks noGrp="1"/>
          </p:cNvSpPr>
          <p:nvPr>
            <p:ph type="title"/>
          </p:nvPr>
        </p:nvSpPr>
        <p:spPr/>
        <p:txBody>
          <a:bodyPr>
            <a:noAutofit/>
          </a:bodyPr>
          <a:lstStyle/>
          <a:p>
            <a:r>
              <a:rPr lang="en-US" sz="2800" dirty="0"/>
              <a:t>The following slides were left out of my original presentation and serve either to illustrate or amplify some of the points I was making in the talk.   They are included here for references. </a:t>
            </a:r>
          </a:p>
        </p:txBody>
      </p:sp>
      <p:sp>
        <p:nvSpPr>
          <p:cNvPr id="4" name="Date Placeholder 3">
            <a:extLst>
              <a:ext uri="{FF2B5EF4-FFF2-40B4-BE49-F238E27FC236}">
                <a16:creationId xmlns:a16="http://schemas.microsoft.com/office/drawing/2014/main" id="{4D86D988-0460-0440-A0DB-EB21BE6F8C1B}"/>
              </a:ext>
            </a:extLst>
          </p:cNvPr>
          <p:cNvSpPr>
            <a:spLocks noGrp="1"/>
          </p:cNvSpPr>
          <p:nvPr>
            <p:ph type="dt" sz="half"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AE11C4F2-3C7E-FB4E-92B8-AEDCBF810E5B}"/>
              </a:ext>
            </a:extLst>
          </p:cNvPr>
          <p:cNvSpPr>
            <a:spLocks noGrp="1"/>
          </p:cNvSpPr>
          <p:nvPr>
            <p:ph type="sldNum" sz="quarter" idx="12"/>
          </p:nvPr>
        </p:nvSpPr>
        <p:spPr/>
        <p:txBody>
          <a:bodyPr/>
          <a:lstStyle/>
          <a:p>
            <a:fld id="{03B83D85-6423-A047-A813-9A1BD6CAD12A}" type="slidenum">
              <a:rPr lang="en-US" smtClean="0"/>
              <a:t>55</a:t>
            </a:fld>
            <a:endParaRPr lang="en-US"/>
          </a:p>
        </p:txBody>
      </p:sp>
    </p:spTree>
    <p:extLst>
      <p:ext uri="{BB962C8B-B14F-4D97-AF65-F5344CB8AC3E}">
        <p14:creationId xmlns:p14="http://schemas.microsoft.com/office/powerpoint/2010/main" val="15098169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oogle_announce_nyt_dec2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564" y="0"/>
            <a:ext cx="7872036" cy="6227014"/>
          </a:xfrm>
          <a:prstGeom prst="rect">
            <a:avLst/>
          </a:prstGeom>
        </p:spPr>
      </p:pic>
      <p:sp>
        <p:nvSpPr>
          <p:cNvPr id="4" name="Date Placeholder 3"/>
          <p:cNvSpPr>
            <a:spLocks noGrp="1"/>
          </p:cNvSpPr>
          <p:nvPr>
            <p:ph type="dt" sz="half" idx="10"/>
          </p:nvPr>
        </p:nvSpPr>
        <p:spPr/>
        <p:txBody>
          <a:bodyPr/>
          <a:lstStyle/>
          <a:p>
            <a:r>
              <a:rPr lang="en-US"/>
              <a:t>5 DECEMBER 2019</a:t>
            </a:r>
            <a:endParaRPr lang="en-US" dirty="0"/>
          </a:p>
        </p:txBody>
      </p:sp>
      <p:sp>
        <p:nvSpPr>
          <p:cNvPr id="5" name="Slide Number Placeholder 4"/>
          <p:cNvSpPr>
            <a:spLocks noGrp="1"/>
          </p:cNvSpPr>
          <p:nvPr>
            <p:ph type="sldNum" sz="quarter" idx="12"/>
          </p:nvPr>
        </p:nvSpPr>
        <p:spPr/>
        <p:txBody>
          <a:bodyPr/>
          <a:lstStyle/>
          <a:p>
            <a:fld id="{067B9B31-59CE-429F-AAD5-D74925F536AC}" type="slidenum">
              <a:rPr lang="en-US" smtClean="0"/>
              <a:t>56</a:t>
            </a:fld>
            <a:endParaRPr lang="en-US" dirty="0"/>
          </a:p>
        </p:txBody>
      </p:sp>
    </p:spTree>
    <p:extLst>
      <p:ext uri="{BB962C8B-B14F-4D97-AF65-F5344CB8AC3E}">
        <p14:creationId xmlns:p14="http://schemas.microsoft.com/office/powerpoint/2010/main" val="3457416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167641" y="119579"/>
            <a:ext cx="5892799" cy="5908040"/>
          </a:xfrm>
          <a:prstGeom prst="rect">
            <a:avLst/>
          </a:prstGeom>
          <a:noFill/>
          <a:ln>
            <a:noFill/>
          </a:ln>
        </p:spPr>
      </p:pic>
      <p:sp>
        <p:nvSpPr>
          <p:cNvPr id="92" name="Google Shape;92;p18"/>
          <p:cNvSpPr txBox="1"/>
          <p:nvPr/>
        </p:nvSpPr>
        <p:spPr>
          <a:xfrm>
            <a:off x="7516033" y="350933"/>
            <a:ext cx="3758000" cy="3875200"/>
          </a:xfrm>
          <a:prstGeom prst="rect">
            <a:avLst/>
          </a:prstGeom>
          <a:noFill/>
          <a:ln>
            <a:noFill/>
          </a:ln>
        </p:spPr>
        <p:txBody>
          <a:bodyPr spcFirstLastPara="1" wrap="square" lIns="121900" tIns="121900" rIns="121900" bIns="121900" anchor="t" anchorCtr="0">
            <a:noAutofit/>
          </a:bodyPr>
          <a:lstStyle/>
          <a:p>
            <a:pPr>
              <a:lnSpc>
                <a:spcPct val="150000"/>
              </a:lnSpc>
            </a:pPr>
            <a:r>
              <a:rPr lang="en" sz="2133">
                <a:latin typeface="Georgia"/>
                <a:ea typeface="Georgia"/>
                <a:cs typeface="Georgia"/>
                <a:sym typeface="Georgia"/>
              </a:rPr>
              <a:t>October 13, 2008 </a:t>
            </a:r>
            <a:endParaRPr sz="2133">
              <a:latin typeface="Georgia"/>
              <a:ea typeface="Georgia"/>
              <a:cs typeface="Georgia"/>
              <a:sym typeface="Georgia"/>
            </a:endParaRPr>
          </a:p>
          <a:p>
            <a:pPr>
              <a:lnSpc>
                <a:spcPct val="150000"/>
              </a:lnSpc>
            </a:pPr>
            <a:endParaRPr sz="2133">
              <a:latin typeface="Georgia"/>
              <a:ea typeface="Georgia"/>
              <a:cs typeface="Georgia"/>
              <a:sym typeface="Georgia"/>
            </a:endParaRPr>
          </a:p>
          <a:p>
            <a:pPr>
              <a:lnSpc>
                <a:spcPct val="150000"/>
              </a:lnSpc>
              <a:buClr>
                <a:schemeClr val="dk1"/>
              </a:buClr>
              <a:buSzPts val="1100"/>
            </a:pPr>
            <a:r>
              <a:rPr lang="en" sz="2133">
                <a:solidFill>
                  <a:schemeClr val="dk1"/>
                </a:solidFill>
                <a:latin typeface="Georgia"/>
                <a:ea typeface="Georgia"/>
                <a:cs typeface="Georgia"/>
                <a:sym typeface="Georgia"/>
              </a:rPr>
              <a:t>HathitTrust launches </a:t>
            </a:r>
            <a:endParaRPr sz="2133">
              <a:latin typeface="Georgia"/>
              <a:ea typeface="Georgia"/>
              <a:cs typeface="Georgia"/>
              <a:sym typeface="Georgia"/>
            </a:endParaRPr>
          </a:p>
          <a:p>
            <a:pPr>
              <a:lnSpc>
                <a:spcPct val="150000"/>
              </a:lnSpc>
            </a:pPr>
            <a:r>
              <a:rPr lang="en" sz="2133">
                <a:latin typeface="Georgia"/>
                <a:ea typeface="Georgia"/>
                <a:cs typeface="Georgia"/>
                <a:sym typeface="Georgia"/>
              </a:rPr>
              <a:t>with 12 founding members from the Committee on Institutional Cooperation and the 11 libraries of the University of California.</a:t>
            </a:r>
            <a:endParaRPr sz="2133">
              <a:latin typeface="Georgia"/>
              <a:ea typeface="Georgia"/>
              <a:cs typeface="Georgia"/>
              <a:sym typeface="Georgia"/>
            </a:endParaRPr>
          </a:p>
        </p:txBody>
      </p:sp>
      <p:sp>
        <p:nvSpPr>
          <p:cNvPr id="93" name="Google Shape;93;p18"/>
          <p:cNvSpPr/>
          <p:nvPr/>
        </p:nvSpPr>
        <p:spPr>
          <a:xfrm>
            <a:off x="2529840" y="2753560"/>
            <a:ext cx="1797188" cy="603295"/>
          </a:xfrm>
          <a:prstGeom prst="ellipse">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4" name="Google Shape;94;p18"/>
          <p:cNvSpPr txBox="1"/>
          <p:nvPr/>
        </p:nvSpPr>
        <p:spPr>
          <a:xfrm>
            <a:off x="4220348" y="2372291"/>
            <a:ext cx="1768443" cy="1524537"/>
          </a:xfrm>
          <a:prstGeom prst="rect">
            <a:avLst/>
          </a:prstGeom>
          <a:noFill/>
          <a:ln>
            <a:noFill/>
          </a:ln>
        </p:spPr>
        <p:txBody>
          <a:bodyPr spcFirstLastPara="1" wrap="square" lIns="121900" tIns="121900" rIns="121900" bIns="121900" anchor="t" anchorCtr="0">
            <a:noAutofit/>
          </a:bodyPr>
          <a:lstStyle/>
          <a:p>
            <a:r>
              <a:rPr lang="en" sz="6400" dirty="0">
                <a:solidFill>
                  <a:srgbClr val="FF0000"/>
                </a:solidFill>
              </a:rPr>
              <a:t>?</a:t>
            </a:r>
            <a:endParaRPr sz="6400" dirty="0">
              <a:solidFill>
                <a:srgbClr val="FF0000"/>
              </a:solidFill>
            </a:endParaRPr>
          </a:p>
        </p:txBody>
      </p:sp>
      <p:sp>
        <p:nvSpPr>
          <p:cNvPr id="2" name="Date Placeholder 1">
            <a:extLst>
              <a:ext uri="{FF2B5EF4-FFF2-40B4-BE49-F238E27FC236}">
                <a16:creationId xmlns:a16="http://schemas.microsoft.com/office/drawing/2014/main" id="{050574AB-2BE4-0F4F-BEB9-D524142B475F}"/>
              </a:ext>
            </a:extLst>
          </p:cNvPr>
          <p:cNvSpPr>
            <a:spLocks noGrp="1"/>
          </p:cNvSpPr>
          <p:nvPr>
            <p:ph type="dt" sz="half" idx="10"/>
          </p:nvPr>
        </p:nvSpPr>
        <p:spPr/>
        <p:txBody>
          <a:bodyPr/>
          <a:lstStyle/>
          <a:p>
            <a:r>
              <a:rPr lang="en-US"/>
              <a:t>5 DECEMBER 2019</a:t>
            </a:r>
          </a:p>
        </p:txBody>
      </p:sp>
      <p:sp>
        <p:nvSpPr>
          <p:cNvPr id="4" name="Slide Number Placeholder 3">
            <a:extLst>
              <a:ext uri="{FF2B5EF4-FFF2-40B4-BE49-F238E27FC236}">
                <a16:creationId xmlns:a16="http://schemas.microsoft.com/office/drawing/2014/main" id="{05B91B6A-0101-1E42-BA54-C8B2D46D1F01}"/>
              </a:ext>
            </a:extLst>
          </p:cNvPr>
          <p:cNvSpPr>
            <a:spLocks noGrp="1"/>
          </p:cNvSpPr>
          <p:nvPr>
            <p:ph type="sldNum" sz="quarter" idx="12"/>
          </p:nvPr>
        </p:nvSpPr>
        <p:spPr/>
        <p:txBody>
          <a:bodyPr/>
          <a:lstStyle/>
          <a:p>
            <a:fld id="{03B83D85-6423-A047-A813-9A1BD6CAD12A}" type="slidenum">
              <a:rPr lang="en-US" smtClean="0"/>
              <a:t>57</a:t>
            </a:fld>
            <a:endParaRPr lang="en-US"/>
          </a:p>
        </p:txBody>
      </p:sp>
    </p:spTree>
    <p:extLst>
      <p:ext uri="{BB962C8B-B14F-4D97-AF65-F5344CB8AC3E}">
        <p14:creationId xmlns:p14="http://schemas.microsoft.com/office/powerpoint/2010/main" val="2016729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0"/>
                                        <p:tgtEl>
                                          <p:spTgt spid="93"/>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36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E1ACE9-FBE1-9340-ABCF-25E6F0B5C6D4}"/>
              </a:ext>
            </a:extLst>
          </p:cNvPr>
          <p:cNvSpPr>
            <a:spLocks noGrp="1"/>
          </p:cNvSpPr>
          <p:nvPr>
            <p:ph type="sldNum" sz="quarter" idx="12"/>
          </p:nvPr>
        </p:nvSpPr>
        <p:spPr/>
        <p:txBody>
          <a:bodyPr/>
          <a:lstStyle/>
          <a:p>
            <a:pPr algn="l"/>
            <a:fld id="{00000000-1234-1234-1234-123412341234}" type="slidenum">
              <a:rPr lang="en" smtClean="0"/>
              <a:pPr algn="l"/>
              <a:t>58</a:t>
            </a:fld>
            <a:endParaRPr lang="en"/>
          </a:p>
        </p:txBody>
      </p:sp>
      <p:pic>
        <p:nvPicPr>
          <p:cNvPr id="6" name="Picture 5">
            <a:extLst>
              <a:ext uri="{FF2B5EF4-FFF2-40B4-BE49-F238E27FC236}">
                <a16:creationId xmlns:a16="http://schemas.microsoft.com/office/drawing/2014/main" id="{186DA00F-1D9C-8A42-89A0-D2AA846E864C}"/>
              </a:ext>
            </a:extLst>
          </p:cNvPr>
          <p:cNvPicPr>
            <a:picLocks noChangeAspect="1"/>
          </p:cNvPicPr>
          <p:nvPr/>
        </p:nvPicPr>
        <p:blipFill>
          <a:blip r:embed="rId2"/>
          <a:stretch>
            <a:fillRect/>
          </a:stretch>
        </p:blipFill>
        <p:spPr>
          <a:xfrm>
            <a:off x="1768132" y="2444369"/>
            <a:ext cx="8662227" cy="3089880"/>
          </a:xfrm>
          <a:prstGeom prst="rect">
            <a:avLst/>
          </a:prstGeom>
        </p:spPr>
      </p:pic>
      <p:pic>
        <p:nvPicPr>
          <p:cNvPr id="8" name="Picture 7">
            <a:extLst>
              <a:ext uri="{FF2B5EF4-FFF2-40B4-BE49-F238E27FC236}">
                <a16:creationId xmlns:a16="http://schemas.microsoft.com/office/drawing/2014/main" id="{72070A32-D5DD-0D41-AB9F-48613FD8E325}"/>
              </a:ext>
            </a:extLst>
          </p:cNvPr>
          <p:cNvPicPr>
            <a:picLocks noChangeAspect="1"/>
          </p:cNvPicPr>
          <p:nvPr/>
        </p:nvPicPr>
        <p:blipFill>
          <a:blip r:embed="rId3"/>
          <a:stretch>
            <a:fillRect/>
          </a:stretch>
        </p:blipFill>
        <p:spPr>
          <a:xfrm>
            <a:off x="1907368" y="0"/>
            <a:ext cx="8326008" cy="2210973"/>
          </a:xfrm>
          <a:prstGeom prst="rect">
            <a:avLst/>
          </a:prstGeom>
        </p:spPr>
      </p:pic>
      <p:sp>
        <p:nvSpPr>
          <p:cNvPr id="9" name="TextBox 8">
            <a:extLst>
              <a:ext uri="{FF2B5EF4-FFF2-40B4-BE49-F238E27FC236}">
                <a16:creationId xmlns:a16="http://schemas.microsoft.com/office/drawing/2014/main" id="{C59B3B79-EEEC-C64E-A981-A3AC86100BF4}"/>
              </a:ext>
            </a:extLst>
          </p:cNvPr>
          <p:cNvSpPr txBox="1"/>
          <p:nvPr/>
        </p:nvSpPr>
        <p:spPr>
          <a:xfrm>
            <a:off x="139485" y="5767645"/>
            <a:ext cx="11825207" cy="369332"/>
          </a:xfrm>
          <a:prstGeom prst="rect">
            <a:avLst/>
          </a:prstGeom>
          <a:noFill/>
        </p:spPr>
        <p:txBody>
          <a:bodyPr wrap="square" rtlCol="0">
            <a:spAutoFit/>
          </a:bodyPr>
          <a:lstStyle/>
          <a:p>
            <a:r>
              <a:rPr lang="en-US" dirty="0"/>
              <a:t>From Karen Bode, A World of Fiction: Digital Collections and the Future of Literary History, </a:t>
            </a:r>
            <a:r>
              <a:rPr lang="en-US" dirty="0" err="1"/>
              <a:t>Univ</a:t>
            </a:r>
            <a:r>
              <a:rPr lang="en-US" dirty="0"/>
              <a:t> of Michigan Press; pp  44, 47</a:t>
            </a:r>
          </a:p>
        </p:txBody>
      </p:sp>
      <p:sp>
        <p:nvSpPr>
          <p:cNvPr id="2" name="Date Placeholder 1">
            <a:extLst>
              <a:ext uri="{FF2B5EF4-FFF2-40B4-BE49-F238E27FC236}">
                <a16:creationId xmlns:a16="http://schemas.microsoft.com/office/drawing/2014/main" id="{F6F851E7-27E3-EC4B-87FE-8D6711C53602}"/>
              </a:ext>
            </a:extLst>
          </p:cNvPr>
          <p:cNvSpPr>
            <a:spLocks noGrp="1"/>
          </p:cNvSpPr>
          <p:nvPr>
            <p:ph type="dt" idx="10"/>
          </p:nvPr>
        </p:nvSpPr>
        <p:spPr/>
        <p:txBody>
          <a:bodyPr/>
          <a:lstStyle/>
          <a:p>
            <a:r>
              <a:rPr lang="en-US"/>
              <a:t>5 DECEMBER 2019</a:t>
            </a:r>
          </a:p>
        </p:txBody>
      </p:sp>
    </p:spTree>
    <p:extLst>
      <p:ext uri="{BB962C8B-B14F-4D97-AF65-F5344CB8AC3E}">
        <p14:creationId xmlns:p14="http://schemas.microsoft.com/office/powerpoint/2010/main" val="328162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14491-1EDC-DF49-BBD6-7323952B9AF3}"/>
              </a:ext>
            </a:extLst>
          </p:cNvPr>
          <p:cNvSpPr>
            <a:spLocks noGrp="1"/>
          </p:cNvSpPr>
          <p:nvPr>
            <p:ph type="dt" sz="half" idx="10"/>
          </p:nvPr>
        </p:nvSpPr>
        <p:spPr/>
        <p:txBody>
          <a:bodyPr/>
          <a:lstStyle/>
          <a:p>
            <a:r>
              <a:rPr lang="en-US"/>
              <a:t>5 DECEMBER 2019</a:t>
            </a:r>
          </a:p>
        </p:txBody>
      </p:sp>
      <p:sp>
        <p:nvSpPr>
          <p:cNvPr id="3" name="Slide Number Placeholder 2">
            <a:extLst>
              <a:ext uri="{FF2B5EF4-FFF2-40B4-BE49-F238E27FC236}">
                <a16:creationId xmlns:a16="http://schemas.microsoft.com/office/drawing/2014/main" id="{9E07B0A4-6230-744D-A2F9-82AA27B844EE}"/>
              </a:ext>
            </a:extLst>
          </p:cNvPr>
          <p:cNvSpPr>
            <a:spLocks noGrp="1"/>
          </p:cNvSpPr>
          <p:nvPr>
            <p:ph type="sldNum" sz="quarter" idx="12"/>
          </p:nvPr>
        </p:nvSpPr>
        <p:spPr/>
        <p:txBody>
          <a:bodyPr/>
          <a:lstStyle/>
          <a:p>
            <a:fld id="{03B83D85-6423-A047-A813-9A1BD6CAD12A}" type="slidenum">
              <a:rPr lang="en-US" smtClean="0"/>
              <a:t>59</a:t>
            </a:fld>
            <a:endParaRPr lang="en-US"/>
          </a:p>
        </p:txBody>
      </p:sp>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8E7EE065-A55A-6F4C-90B1-B3110448F197}"/>
                  </a:ext>
                </a:extLst>
              </p:cNvPr>
              <p:cNvGraphicFramePr/>
              <p:nvPr>
                <p:extLst/>
              </p:nvPr>
            </p:nvGraphicFramePr>
            <p:xfrm>
              <a:off x="1658912" y="149902"/>
              <a:ext cx="8994099" cy="608600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Chart 5">
                <a:extLst>
                  <a:ext uri="{FF2B5EF4-FFF2-40B4-BE49-F238E27FC236}">
                    <a16:creationId xmlns:a16="http://schemas.microsoft.com/office/drawing/2014/main" id="{8E7EE065-A55A-6F4C-90B1-B3110448F197}"/>
                  </a:ext>
                </a:extLst>
              </p:cNvPr>
              <p:cNvPicPr>
                <a:picLocks noGrp="1" noRot="1" noChangeAspect="1" noMove="1" noResize="1" noEditPoints="1" noAdjustHandles="1" noChangeArrowheads="1" noChangeShapeType="1"/>
              </p:cNvPicPr>
              <p:nvPr/>
            </p:nvPicPr>
            <p:blipFill>
              <a:blip r:embed="rId4"/>
              <a:stretch>
                <a:fillRect/>
              </a:stretch>
            </p:blipFill>
            <p:spPr>
              <a:xfrm>
                <a:off x="1658912" y="149902"/>
                <a:ext cx="8994099" cy="6086006"/>
              </a:xfrm>
              <a:prstGeom prst="rect">
                <a:avLst/>
              </a:prstGeom>
            </p:spPr>
          </p:pic>
        </mc:Fallback>
      </mc:AlternateContent>
    </p:spTree>
    <p:extLst>
      <p:ext uri="{BB962C8B-B14F-4D97-AF65-F5344CB8AC3E}">
        <p14:creationId xmlns:p14="http://schemas.microsoft.com/office/powerpoint/2010/main" val="2094303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7" name="Google Shape;147;p9"/>
          <p:cNvGrpSpPr/>
          <p:nvPr/>
        </p:nvGrpSpPr>
        <p:grpSpPr>
          <a:xfrm>
            <a:off x="660492" y="304800"/>
            <a:ext cx="10871014" cy="5257800"/>
            <a:chOff x="546192" y="0"/>
            <a:chExt cx="10871014" cy="5257800"/>
          </a:xfrm>
        </p:grpSpPr>
        <p:cxnSp>
          <p:nvCxnSpPr>
            <p:cNvPr id="148" name="Google Shape;148;p9"/>
            <p:cNvCxnSpPr/>
            <p:nvPr/>
          </p:nvCxnSpPr>
          <p:spPr>
            <a:xfrm>
              <a:off x="3175092" y="4784598"/>
              <a:ext cx="5330357" cy="0"/>
            </a:xfrm>
            <a:prstGeom prst="straightConnector1">
              <a:avLst/>
            </a:prstGeom>
            <a:noFill/>
            <a:ln w="15875" cap="flat" cmpd="sng">
              <a:solidFill>
                <a:srgbClr val="3B6495"/>
              </a:solidFill>
              <a:prstDash val="solid"/>
              <a:round/>
              <a:headEnd type="none" w="sm" len="sm"/>
              <a:tailEnd type="none" w="sm" len="sm"/>
            </a:ln>
          </p:spPr>
        </p:cxnSp>
        <p:cxnSp>
          <p:nvCxnSpPr>
            <p:cNvPr id="149" name="Google Shape;149;p9"/>
            <p:cNvCxnSpPr/>
            <p:nvPr/>
          </p:nvCxnSpPr>
          <p:spPr>
            <a:xfrm>
              <a:off x="3175092" y="3885514"/>
              <a:ext cx="4504357" cy="0"/>
            </a:xfrm>
            <a:prstGeom prst="straightConnector1">
              <a:avLst/>
            </a:prstGeom>
            <a:noFill/>
            <a:ln w="15875" cap="flat" cmpd="sng">
              <a:solidFill>
                <a:srgbClr val="3B6495"/>
              </a:solidFill>
              <a:prstDash val="solid"/>
              <a:round/>
              <a:headEnd type="none" w="sm" len="sm"/>
              <a:tailEnd type="none" w="sm" len="sm"/>
            </a:ln>
          </p:spPr>
        </p:cxnSp>
        <p:cxnSp>
          <p:nvCxnSpPr>
            <p:cNvPr id="150" name="Google Shape;150;p9"/>
            <p:cNvCxnSpPr/>
            <p:nvPr/>
          </p:nvCxnSpPr>
          <p:spPr>
            <a:xfrm>
              <a:off x="3175092" y="2628900"/>
              <a:ext cx="4206240" cy="0"/>
            </a:xfrm>
            <a:prstGeom prst="straightConnector1">
              <a:avLst/>
            </a:prstGeom>
            <a:noFill/>
            <a:ln w="15875" cap="flat" cmpd="sng">
              <a:solidFill>
                <a:srgbClr val="3B6495"/>
              </a:solidFill>
              <a:prstDash val="solid"/>
              <a:round/>
              <a:headEnd type="none" w="sm" len="sm"/>
              <a:tailEnd type="none" w="sm" len="sm"/>
            </a:ln>
          </p:spPr>
        </p:cxnSp>
        <p:cxnSp>
          <p:nvCxnSpPr>
            <p:cNvPr id="151" name="Google Shape;151;p9"/>
            <p:cNvCxnSpPr/>
            <p:nvPr/>
          </p:nvCxnSpPr>
          <p:spPr>
            <a:xfrm>
              <a:off x="3175092" y="1372285"/>
              <a:ext cx="4504357" cy="0"/>
            </a:xfrm>
            <a:prstGeom prst="straightConnector1">
              <a:avLst/>
            </a:prstGeom>
            <a:noFill/>
            <a:ln w="15875" cap="flat" cmpd="sng">
              <a:solidFill>
                <a:srgbClr val="3B6495"/>
              </a:solidFill>
              <a:prstDash val="solid"/>
              <a:round/>
              <a:headEnd type="none" w="sm" len="sm"/>
              <a:tailEnd type="none" w="sm" len="sm"/>
            </a:ln>
          </p:spPr>
        </p:cxnSp>
        <p:cxnSp>
          <p:nvCxnSpPr>
            <p:cNvPr id="152" name="Google Shape;152;p9"/>
            <p:cNvCxnSpPr/>
            <p:nvPr/>
          </p:nvCxnSpPr>
          <p:spPr>
            <a:xfrm>
              <a:off x="3175092" y="473202"/>
              <a:ext cx="5330357" cy="0"/>
            </a:xfrm>
            <a:prstGeom prst="straightConnector1">
              <a:avLst/>
            </a:prstGeom>
            <a:noFill/>
            <a:ln w="15875" cap="flat" cmpd="sng">
              <a:solidFill>
                <a:srgbClr val="3B6495"/>
              </a:solidFill>
              <a:prstDash val="solid"/>
              <a:round/>
              <a:headEnd type="none" w="sm" len="sm"/>
              <a:tailEnd type="none" w="sm" len="sm"/>
            </a:ln>
          </p:spPr>
        </p:cxnSp>
        <p:sp>
          <p:nvSpPr>
            <p:cNvPr id="153" name="Google Shape;153;p9"/>
            <p:cNvSpPr/>
            <p:nvPr/>
          </p:nvSpPr>
          <p:spPr>
            <a:xfrm>
              <a:off x="546192" y="0"/>
              <a:ext cx="5257800" cy="5257800"/>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647714" y="4443529"/>
              <a:ext cx="4715363" cy="81427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txBox="1"/>
            <p:nvPr/>
          </p:nvSpPr>
          <p:spPr>
            <a:xfrm>
              <a:off x="647714" y="4443529"/>
              <a:ext cx="4715363" cy="81427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5800"/>
                <a:buFont typeface="Calibri"/>
                <a:buNone/>
              </a:pPr>
              <a:r>
                <a:rPr lang="en-US" sz="5800" b="1">
                  <a:solidFill>
                    <a:schemeClr val="dk1"/>
                  </a:solidFill>
                  <a:latin typeface="Calibri"/>
                  <a:ea typeface="Calibri"/>
                  <a:cs typeface="Calibri"/>
                  <a:sym typeface="Calibri"/>
                </a:rPr>
                <a:t>   </a:t>
              </a:r>
              <a:endParaRPr/>
            </a:p>
          </p:txBody>
        </p:sp>
        <p:sp>
          <p:nvSpPr>
            <p:cNvPr id="156" name="Google Shape;156;p9"/>
            <p:cNvSpPr/>
            <p:nvPr/>
          </p:nvSpPr>
          <p:spPr>
            <a:xfrm>
              <a:off x="8032247" y="0"/>
              <a:ext cx="946404" cy="946404"/>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8978651" y="0"/>
              <a:ext cx="1842709" cy="9464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txBox="1"/>
            <p:nvPr/>
          </p:nvSpPr>
          <p:spPr>
            <a:xfrm>
              <a:off x="8978651" y="0"/>
              <a:ext cx="1842709" cy="946404"/>
            </a:xfrm>
            <a:prstGeom prst="rect">
              <a:avLst/>
            </a:prstGeom>
            <a:noFill/>
            <a:ln>
              <a:noFill/>
            </a:ln>
          </p:spPr>
          <p:txBody>
            <a:bodyPr spcFirstLastPara="1" wrap="square" lIns="125725" tIns="0" rIns="125725" bIns="0"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dirty="0">
                  <a:solidFill>
                    <a:schemeClr val="dk1"/>
                  </a:solidFill>
                  <a:latin typeface="Calibri"/>
                  <a:ea typeface="Calibri"/>
                  <a:cs typeface="Calibri"/>
                  <a:sym typeface="Calibri"/>
                </a:rPr>
                <a:t>Analytics and TDM</a:t>
              </a:r>
              <a:endParaRPr sz="3300" dirty="0">
                <a:solidFill>
                  <a:schemeClr val="dk1"/>
                </a:solidFill>
                <a:latin typeface="Calibri"/>
                <a:ea typeface="Calibri"/>
                <a:cs typeface="Calibri"/>
                <a:sym typeface="Calibri"/>
              </a:endParaRPr>
            </a:p>
          </p:txBody>
        </p:sp>
        <p:sp>
          <p:nvSpPr>
            <p:cNvPr id="159" name="Google Shape;159;p9"/>
            <p:cNvSpPr/>
            <p:nvPr/>
          </p:nvSpPr>
          <p:spPr>
            <a:xfrm>
              <a:off x="7206247" y="899083"/>
              <a:ext cx="946404" cy="946404"/>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8152651" y="899083"/>
              <a:ext cx="2641395" cy="9464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txBox="1"/>
            <p:nvPr/>
          </p:nvSpPr>
          <p:spPr>
            <a:xfrm>
              <a:off x="8152651" y="899083"/>
              <a:ext cx="2641395" cy="946404"/>
            </a:xfrm>
            <a:prstGeom prst="rect">
              <a:avLst/>
            </a:prstGeom>
            <a:noFill/>
            <a:ln>
              <a:noFill/>
            </a:ln>
          </p:spPr>
          <p:txBody>
            <a:bodyPr spcFirstLastPara="1" wrap="square" lIns="125725" tIns="0" rIns="125725" bIns="0" anchor="ctr" anchorCtr="0">
              <a:noAutofit/>
            </a:bodyPr>
            <a:lstStyle/>
            <a:p>
              <a:pPr marL="0" marR="0" lvl="0" indent="0" algn="l" rtl="0">
                <a:lnSpc>
                  <a:spcPct val="90000"/>
                </a:lnSpc>
                <a:spcBef>
                  <a:spcPts val="0"/>
                </a:spcBef>
                <a:spcAft>
                  <a:spcPts val="0"/>
                </a:spcAft>
                <a:buClr>
                  <a:schemeClr val="dk1"/>
                </a:buClr>
                <a:buSzPts val="3300"/>
                <a:buFont typeface="Calibri"/>
                <a:buNone/>
              </a:pPr>
              <a:endParaRPr lang="en-US" sz="33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3300"/>
                <a:buFont typeface="Calibri"/>
                <a:buNone/>
              </a:pPr>
              <a:r>
                <a:rPr lang="en-US" sz="3300" dirty="0">
                  <a:solidFill>
                    <a:schemeClr val="dk1"/>
                  </a:solidFill>
                  <a:latin typeface="Calibri"/>
                  <a:ea typeface="Calibri"/>
                  <a:cs typeface="Calibri"/>
                  <a:sym typeface="Calibri"/>
                </a:rPr>
                <a:t>Collection Management</a:t>
              </a:r>
              <a:endParaRPr dirty="0"/>
            </a:p>
          </p:txBody>
        </p:sp>
        <p:sp>
          <p:nvSpPr>
            <p:cNvPr id="162" name="Google Shape;162;p9"/>
            <p:cNvSpPr/>
            <p:nvPr/>
          </p:nvSpPr>
          <p:spPr>
            <a:xfrm>
              <a:off x="6908130" y="2155698"/>
              <a:ext cx="946404" cy="946404"/>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7854534" y="2155698"/>
              <a:ext cx="1905664" cy="9464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txBox="1"/>
            <p:nvPr/>
          </p:nvSpPr>
          <p:spPr>
            <a:xfrm>
              <a:off x="7854534" y="2155698"/>
              <a:ext cx="3562672" cy="946404"/>
            </a:xfrm>
            <a:prstGeom prst="rect">
              <a:avLst/>
            </a:prstGeom>
            <a:noFill/>
            <a:ln>
              <a:noFill/>
            </a:ln>
          </p:spPr>
          <p:txBody>
            <a:bodyPr spcFirstLastPara="1" wrap="square" lIns="125725" tIns="0" rIns="125725" bIns="0"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dirty="0">
                  <a:solidFill>
                    <a:schemeClr val="dk1"/>
                  </a:solidFill>
                  <a:latin typeface="Calibri"/>
                  <a:ea typeface="Calibri"/>
                  <a:cs typeface="Calibri"/>
                  <a:sym typeface="Calibri"/>
                </a:rPr>
                <a:t>Discovery &amp; Access</a:t>
              </a:r>
              <a:endParaRPr dirty="0"/>
            </a:p>
          </p:txBody>
        </p:sp>
        <p:sp>
          <p:nvSpPr>
            <p:cNvPr id="165" name="Google Shape;165;p9"/>
            <p:cNvSpPr/>
            <p:nvPr/>
          </p:nvSpPr>
          <p:spPr>
            <a:xfrm>
              <a:off x="7206247" y="3412312"/>
              <a:ext cx="946404" cy="946404"/>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152651" y="3412312"/>
              <a:ext cx="2641395" cy="9464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txBox="1"/>
            <p:nvPr/>
          </p:nvSpPr>
          <p:spPr>
            <a:xfrm>
              <a:off x="8152651" y="3412312"/>
              <a:ext cx="2641395" cy="946404"/>
            </a:xfrm>
            <a:prstGeom prst="rect">
              <a:avLst/>
            </a:prstGeom>
            <a:noFill/>
            <a:ln>
              <a:noFill/>
            </a:ln>
          </p:spPr>
          <p:txBody>
            <a:bodyPr spcFirstLastPara="1" wrap="square" lIns="125725" tIns="0" rIns="125725" bIns="0" anchor="ctr" anchorCtr="0">
              <a:noAutofit/>
            </a:bodyPr>
            <a:lstStyle/>
            <a:p>
              <a:pPr marL="0" marR="0" lvl="0" indent="0" algn="l" rtl="0">
                <a:lnSpc>
                  <a:spcPct val="90000"/>
                </a:lnSpc>
                <a:spcBef>
                  <a:spcPts val="0"/>
                </a:spcBef>
                <a:spcAft>
                  <a:spcPts val="0"/>
                </a:spcAft>
                <a:buClr>
                  <a:schemeClr val="dk1"/>
                </a:buClr>
                <a:buSzPts val="3300"/>
                <a:buFont typeface="Calibri"/>
                <a:buNone/>
              </a:pPr>
              <a:r>
                <a:rPr lang="en-US" sz="3300">
                  <a:solidFill>
                    <a:schemeClr val="dk1"/>
                  </a:solidFill>
                  <a:latin typeface="Calibri"/>
                  <a:ea typeface="Calibri"/>
                  <a:cs typeface="Calibri"/>
                  <a:sym typeface="Calibri"/>
                </a:rPr>
                <a:t>Rights Management</a:t>
              </a:r>
              <a:endParaRPr/>
            </a:p>
          </p:txBody>
        </p:sp>
        <p:sp>
          <p:nvSpPr>
            <p:cNvPr id="168" name="Google Shape;168;p9"/>
            <p:cNvSpPr/>
            <p:nvPr/>
          </p:nvSpPr>
          <p:spPr>
            <a:xfrm>
              <a:off x="8032247" y="4311396"/>
              <a:ext cx="946404" cy="946404"/>
            </a:xfrm>
            <a:prstGeom prst="ellipse">
              <a:avLst/>
            </a:prstGeom>
            <a:blipFill rotWithShape="1">
              <a:blip r:embed="rId3">
                <a:alphaModFix/>
              </a:blip>
              <a:stretch>
                <a:fillRect l="-1998" r="-1999"/>
              </a:stretch>
            </a:blip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8978651" y="4311396"/>
              <a:ext cx="2438555" cy="94640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txBox="1"/>
            <p:nvPr/>
          </p:nvSpPr>
          <p:spPr>
            <a:xfrm>
              <a:off x="8978651" y="4311396"/>
              <a:ext cx="2438555" cy="946404"/>
            </a:xfrm>
            <a:prstGeom prst="rect">
              <a:avLst/>
            </a:prstGeom>
            <a:noFill/>
            <a:ln>
              <a:noFill/>
            </a:ln>
          </p:spPr>
          <p:txBody>
            <a:bodyPr spcFirstLastPara="1" wrap="square" lIns="125725" tIns="0" rIns="125725" bIns="0" anchor="ctr" anchorCtr="0">
              <a:noAutofit/>
            </a:bodyPr>
            <a:lstStyle/>
            <a:p>
              <a:pPr marL="0" marR="0" lvl="0" indent="0" algn="l" rtl="0">
                <a:lnSpc>
                  <a:spcPct val="90000"/>
                </a:lnSpc>
                <a:spcBef>
                  <a:spcPts val="0"/>
                </a:spcBef>
                <a:spcAft>
                  <a:spcPts val="0"/>
                </a:spcAft>
                <a:buClr>
                  <a:schemeClr val="dk1"/>
                </a:buClr>
                <a:buSzPts val="3300"/>
                <a:buFont typeface="Calibri"/>
                <a:buNone/>
              </a:pPr>
              <a:endParaRPr lang="en-US" sz="33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3300"/>
                <a:buFont typeface="Calibri"/>
                <a:buNone/>
              </a:pPr>
              <a:r>
                <a:rPr lang="en-US" sz="3300" dirty="0">
                  <a:solidFill>
                    <a:schemeClr val="dk1"/>
                  </a:solidFill>
                  <a:latin typeface="Calibri"/>
                  <a:ea typeface="Calibri"/>
                  <a:cs typeface="Calibri"/>
                  <a:sym typeface="Calibri"/>
                </a:rPr>
                <a:t>Preservation</a:t>
              </a:r>
              <a:endParaRPr dirty="0"/>
            </a:p>
          </p:txBody>
        </p:sp>
      </p:grpSp>
      <p:grpSp>
        <p:nvGrpSpPr>
          <p:cNvPr id="171" name="Google Shape;171;p9"/>
          <p:cNvGrpSpPr/>
          <p:nvPr/>
        </p:nvGrpSpPr>
        <p:grpSpPr>
          <a:xfrm>
            <a:off x="1066800" y="5410200"/>
            <a:ext cx="4715363" cy="814270"/>
            <a:chOff x="647714" y="4443529"/>
            <a:chExt cx="4715363" cy="814270"/>
          </a:xfrm>
        </p:grpSpPr>
        <p:sp>
          <p:nvSpPr>
            <p:cNvPr id="172" name="Google Shape;172;p9"/>
            <p:cNvSpPr/>
            <p:nvPr/>
          </p:nvSpPr>
          <p:spPr>
            <a:xfrm>
              <a:off x="647714" y="4443529"/>
              <a:ext cx="4715363" cy="81427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txBox="1"/>
            <p:nvPr/>
          </p:nvSpPr>
          <p:spPr>
            <a:xfrm>
              <a:off x="647714" y="4443529"/>
              <a:ext cx="4715363" cy="81427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3400"/>
                <a:buFont typeface="Calibri"/>
                <a:buNone/>
              </a:pPr>
              <a:r>
                <a:rPr lang="en-US" sz="3400" b="1" dirty="0">
                  <a:solidFill>
                    <a:schemeClr val="dk1"/>
                  </a:solidFill>
                  <a:latin typeface="Calibri"/>
                  <a:ea typeface="Calibri"/>
                  <a:cs typeface="Calibri"/>
                  <a:sym typeface="Calibri"/>
                </a:rPr>
                <a:t>The HathiTrust Collection</a:t>
              </a:r>
              <a:endParaRPr dirty="0"/>
            </a:p>
          </p:txBody>
        </p:sp>
      </p:grpSp>
      <p:sp>
        <p:nvSpPr>
          <p:cNvPr id="2" name="Date Placeholder 1">
            <a:extLst>
              <a:ext uri="{FF2B5EF4-FFF2-40B4-BE49-F238E27FC236}">
                <a16:creationId xmlns:a16="http://schemas.microsoft.com/office/drawing/2014/main" id="{4CA93757-F341-5F4D-BF9B-23C897DE13D2}"/>
              </a:ext>
            </a:extLst>
          </p:cNvPr>
          <p:cNvSpPr>
            <a:spLocks noGrp="1"/>
          </p:cNvSpPr>
          <p:nvPr>
            <p:ph type="dt" idx="10"/>
          </p:nvPr>
        </p:nvSpPr>
        <p:spPr/>
        <p:txBody>
          <a:bodyPr/>
          <a:lstStyle/>
          <a:p>
            <a:r>
              <a:rPr lang="en-US"/>
              <a:t>5 DECEMBER 2019</a:t>
            </a:r>
            <a:endParaRPr lang="en-US" dirty="0"/>
          </a:p>
        </p:txBody>
      </p:sp>
      <p:sp>
        <p:nvSpPr>
          <p:cNvPr id="3" name="Slide Number Placeholder 2">
            <a:extLst>
              <a:ext uri="{FF2B5EF4-FFF2-40B4-BE49-F238E27FC236}">
                <a16:creationId xmlns:a16="http://schemas.microsoft.com/office/drawing/2014/main" id="{DA0304C5-B617-5640-A5F9-70170ECEF8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1576989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D8D4D0B-5602-0845-BEEF-C94370B03483}"/>
              </a:ext>
            </a:extLst>
          </p:cNvPr>
          <p:cNvSpPr>
            <a:spLocks noGrp="1"/>
          </p:cNvSpPr>
          <p:nvPr>
            <p:ph type="dt"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C68F0730-DCB9-D746-A77E-200D8B4499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60</a:t>
            </a:fld>
            <a:endParaRPr lang="en-US"/>
          </a:p>
        </p:txBody>
      </p:sp>
      <p:pic>
        <p:nvPicPr>
          <p:cNvPr id="7" name="Picture 6">
            <a:extLst>
              <a:ext uri="{FF2B5EF4-FFF2-40B4-BE49-F238E27FC236}">
                <a16:creationId xmlns:a16="http://schemas.microsoft.com/office/drawing/2014/main" id="{4109E6F3-2DB2-F547-B50C-C6E8A8621493}"/>
              </a:ext>
            </a:extLst>
          </p:cNvPr>
          <p:cNvPicPr>
            <a:picLocks noChangeAspect="1"/>
          </p:cNvPicPr>
          <p:nvPr/>
        </p:nvPicPr>
        <p:blipFill>
          <a:blip r:embed="rId2"/>
          <a:stretch>
            <a:fillRect/>
          </a:stretch>
        </p:blipFill>
        <p:spPr>
          <a:xfrm>
            <a:off x="2023356" y="0"/>
            <a:ext cx="8145287" cy="6294085"/>
          </a:xfrm>
          <a:prstGeom prst="rect">
            <a:avLst/>
          </a:prstGeom>
        </p:spPr>
      </p:pic>
    </p:spTree>
    <p:extLst>
      <p:ext uri="{BB962C8B-B14F-4D97-AF65-F5344CB8AC3E}">
        <p14:creationId xmlns:p14="http://schemas.microsoft.com/office/powerpoint/2010/main" val="1594366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31"/>
          <p:cNvSpPr txBox="1"/>
          <p:nvPr/>
        </p:nvSpPr>
        <p:spPr>
          <a:xfrm>
            <a:off x="8709124" y="2072550"/>
            <a:ext cx="1851300" cy="26367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 sz="1500" dirty="0">
                <a:solidFill>
                  <a:schemeClr val="dk1"/>
                </a:solidFill>
                <a:latin typeface="Georgia"/>
                <a:ea typeface="Georgia"/>
                <a:cs typeface="Georgia"/>
                <a:sym typeface="Georgia"/>
              </a:rPr>
              <a:t>HathiTrust empowers its member libraries and their patrons through a durable, sustainable, and transparent organization and open infrastructure.</a:t>
            </a:r>
            <a:endParaRPr sz="1500" dirty="0"/>
          </a:p>
        </p:txBody>
      </p:sp>
      <p:sp>
        <p:nvSpPr>
          <p:cNvPr id="655" name="Google Shape;655;p131"/>
          <p:cNvSpPr txBox="1">
            <a:spLocks noGrp="1"/>
          </p:cNvSpPr>
          <p:nvPr>
            <p:ph type="body" idx="1"/>
          </p:nvPr>
        </p:nvSpPr>
        <p:spPr>
          <a:xfrm>
            <a:off x="1097280" y="1845735"/>
            <a:ext cx="7522613" cy="4023360"/>
          </a:xfrm>
          <a:prstGeom prst="rect">
            <a:avLst/>
          </a:prstGeom>
          <a:ln>
            <a:solidFill>
              <a:schemeClr val="lt1">
                <a:hueOff val="0"/>
                <a:satOff val="0"/>
                <a:lumOff val="0"/>
              </a:schemeClr>
            </a:solidFill>
          </a:ln>
        </p:spPr>
        <p:txBody>
          <a:bodyPr spcFirstLastPara="1" vert="horz" wrap="square" lIns="91425" tIns="91425" rIns="91425" bIns="91425" rtlCol="0" anchor="ctr" anchorCtr="0">
            <a:noAutofit/>
          </a:bodyPr>
          <a:lstStyle/>
          <a:p>
            <a:pPr marL="0" indent="0">
              <a:buNone/>
            </a:pPr>
            <a:r>
              <a:rPr lang="en-US" dirty="0"/>
              <a:t>2019:</a:t>
            </a:r>
          </a:p>
          <a:p>
            <a:pPr marL="292600" lvl="1" indent="0">
              <a:buNone/>
            </a:pPr>
            <a:r>
              <a:rPr lang="en-US" sz="2000" dirty="0"/>
              <a:t>Welcomed four new staff who add much needed strength in collection management, researcher support and training, enterprise architectures, and metadata quality. </a:t>
            </a:r>
          </a:p>
          <a:p>
            <a:pPr marL="292600" lvl="1" indent="0">
              <a:buNone/>
            </a:pPr>
            <a:endParaRPr lang="en-US" sz="2000" dirty="0"/>
          </a:p>
          <a:p>
            <a:pPr marL="292600" lvl="1" indent="0">
              <a:buNone/>
            </a:pPr>
            <a:r>
              <a:rPr lang="en-US" sz="2000" dirty="0"/>
              <a:t>Approved formal Membership Criteria, Fee Model changes, and Bylaws regarding Board of Governors leadership.</a:t>
            </a:r>
          </a:p>
          <a:p>
            <a:pPr marL="0" indent="0">
              <a:buNone/>
            </a:pPr>
            <a:r>
              <a:rPr lang="en-US" dirty="0"/>
              <a:t>In 2020</a:t>
            </a:r>
          </a:p>
          <a:p>
            <a:pPr marL="292600" lvl="1" indent="0">
              <a:buNone/>
            </a:pPr>
            <a:r>
              <a:rPr lang="en-US" sz="2000" b="1" dirty="0"/>
              <a:t>Focus on infrastructure and analytics</a:t>
            </a:r>
          </a:p>
          <a:p>
            <a:pPr marL="292600" lvl="1" indent="0">
              <a:buNone/>
            </a:pPr>
            <a:endParaRPr lang="en-US" sz="2000" b="1" dirty="0"/>
          </a:p>
          <a:p>
            <a:pPr marL="292600" lvl="1" indent="0">
              <a:buNone/>
            </a:pPr>
            <a:r>
              <a:rPr lang="en-US" sz="2000" b="1" dirty="0"/>
              <a:t>Improve member engagement support </a:t>
            </a:r>
          </a:p>
          <a:p>
            <a:pPr marL="292600" lvl="1" indent="0">
              <a:buNone/>
            </a:pPr>
            <a:endParaRPr lang="en-US" sz="2000" b="1" dirty="0"/>
          </a:p>
          <a:p>
            <a:pPr marL="292600" lvl="1" indent="0">
              <a:buNone/>
            </a:pPr>
            <a:r>
              <a:rPr lang="en-US" sz="2000" b="1" dirty="0"/>
              <a:t>Launch new strategically aligned governance groups</a:t>
            </a:r>
            <a:endParaRPr lang="en-US" sz="1600" b="1" dirty="0"/>
          </a:p>
        </p:txBody>
      </p:sp>
      <p:pic>
        <p:nvPicPr>
          <p:cNvPr id="656" name="Google Shape;656;p131"/>
          <p:cNvPicPr preferRelativeResize="0"/>
          <p:nvPr/>
        </p:nvPicPr>
        <p:blipFill>
          <a:blip r:embed="rId3">
            <a:alphaModFix/>
          </a:blip>
          <a:stretch>
            <a:fillRect/>
          </a:stretch>
        </p:blipFill>
        <p:spPr>
          <a:xfrm>
            <a:off x="1198385" y="594537"/>
            <a:ext cx="5260426" cy="1142825"/>
          </a:xfrm>
          <a:prstGeom prst="rect">
            <a:avLst/>
          </a:prstGeom>
          <a:noFill/>
          <a:ln>
            <a:noFill/>
          </a:ln>
        </p:spPr>
      </p:pic>
    </p:spTree>
    <p:extLst>
      <p:ext uri="{BB962C8B-B14F-4D97-AF65-F5344CB8AC3E}">
        <p14:creationId xmlns:p14="http://schemas.microsoft.com/office/powerpoint/2010/main" val="180592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133"/>
          <p:cNvPicPr preferRelativeResize="0"/>
          <p:nvPr/>
        </p:nvPicPr>
        <p:blipFill>
          <a:blip r:embed="rId3">
            <a:alphaModFix/>
          </a:blip>
          <a:stretch>
            <a:fillRect/>
          </a:stretch>
        </p:blipFill>
        <p:spPr>
          <a:xfrm>
            <a:off x="1175339" y="582649"/>
            <a:ext cx="4800600" cy="1126295"/>
          </a:xfrm>
          <a:prstGeom prst="rect">
            <a:avLst/>
          </a:prstGeom>
          <a:noFill/>
          <a:ln>
            <a:noFill/>
          </a:ln>
        </p:spPr>
      </p:pic>
      <p:sp>
        <p:nvSpPr>
          <p:cNvPr id="668" name="Google Shape;668;p133"/>
          <p:cNvSpPr txBox="1">
            <a:spLocks noGrp="1"/>
          </p:cNvSpPr>
          <p:nvPr>
            <p:ph type="body" idx="1"/>
          </p:nvPr>
        </p:nvSpPr>
        <p:spPr>
          <a:xfrm>
            <a:off x="1097280" y="1845735"/>
            <a:ext cx="7377647" cy="4023360"/>
          </a:xfrm>
          <a:prstGeom prst="rect">
            <a:avLst/>
          </a:prstGeom>
        </p:spPr>
        <p:txBody>
          <a:bodyPr spcFirstLastPara="1" vert="horz" wrap="square" lIns="91425" tIns="91425" rIns="91425" bIns="91425" rtlCol="0" anchor="ctr" anchorCtr="0">
            <a:noAutofit/>
          </a:bodyPr>
          <a:lstStyle/>
          <a:p>
            <a:pPr marL="0" indent="0">
              <a:buNone/>
            </a:pPr>
            <a:r>
              <a:rPr lang="en-US" dirty="0"/>
              <a:t>In 2019:  </a:t>
            </a:r>
          </a:p>
          <a:p>
            <a:pPr marL="292600" lvl="1" indent="0">
              <a:buNone/>
            </a:pPr>
            <a:r>
              <a:rPr lang="en-US" sz="2000" dirty="0"/>
              <a:t>Improved digital library accessibility for those with print disabilities</a:t>
            </a:r>
          </a:p>
          <a:p>
            <a:pPr marL="292600" lvl="1" indent="0">
              <a:buNone/>
            </a:pPr>
            <a:r>
              <a:rPr lang="en-US" sz="2000" dirty="0"/>
              <a:t>Re-opening of public domain</a:t>
            </a:r>
          </a:p>
          <a:p>
            <a:pPr marL="292600" lvl="1" indent="0">
              <a:buNone/>
            </a:pPr>
            <a:r>
              <a:rPr lang="en-US" sz="2000" dirty="0"/>
              <a:t>Launched a new workshop series for HTRC</a:t>
            </a:r>
          </a:p>
          <a:p>
            <a:pPr marL="292600" lvl="1" indent="0">
              <a:buNone/>
            </a:pPr>
            <a:endParaRPr lang="en-US" sz="2000" dirty="0">
              <a:solidFill>
                <a:schemeClr val="dk1"/>
              </a:solidFill>
              <a:latin typeface="Georgia"/>
              <a:ea typeface="Georgia"/>
              <a:cs typeface="Georgia"/>
              <a:sym typeface="Georgia"/>
            </a:endParaRPr>
          </a:p>
          <a:p>
            <a:pPr marL="0" indent="0">
              <a:buNone/>
            </a:pPr>
            <a:r>
              <a:rPr lang="en-US" sz="2000" dirty="0">
                <a:sym typeface="Georgia"/>
              </a:rPr>
              <a:t>In 2020: </a:t>
            </a:r>
          </a:p>
          <a:p>
            <a:pPr marL="292600" lvl="1" indent="0">
              <a:buNone/>
            </a:pPr>
            <a:r>
              <a:rPr lang="en-US" sz="2000" b="1" dirty="0">
                <a:sym typeface="Georgia"/>
              </a:rPr>
              <a:t>Focus on discovery and delivery</a:t>
            </a:r>
          </a:p>
          <a:p>
            <a:pPr marL="292600" lvl="1" indent="0">
              <a:buNone/>
            </a:pPr>
            <a:endParaRPr lang="en-US" sz="2000" b="1" dirty="0">
              <a:sym typeface="Georgia"/>
            </a:endParaRPr>
          </a:p>
          <a:p>
            <a:pPr marL="292600" lvl="1" indent="0">
              <a:buNone/>
            </a:pPr>
            <a:r>
              <a:rPr lang="en-US" sz="2000" b="1" dirty="0">
                <a:sym typeface="Georgia"/>
              </a:rPr>
              <a:t>Begin implementation of Metadata Sharing Policy</a:t>
            </a:r>
            <a:endParaRPr sz="2000" b="1" dirty="0">
              <a:sym typeface="Georgia"/>
            </a:endParaRPr>
          </a:p>
        </p:txBody>
      </p:sp>
      <p:sp>
        <p:nvSpPr>
          <p:cNvPr id="669" name="Google Shape;669;p133"/>
          <p:cNvSpPr txBox="1"/>
          <p:nvPr/>
        </p:nvSpPr>
        <p:spPr>
          <a:xfrm>
            <a:off x="8606475" y="1983213"/>
            <a:ext cx="1949400" cy="2636700"/>
          </a:xfrm>
          <a:prstGeom prst="rect">
            <a:avLst/>
          </a:prstGeom>
          <a:noFill/>
          <a:ln>
            <a:noFill/>
          </a:ln>
        </p:spPr>
        <p:txBody>
          <a:bodyPr spcFirstLastPara="1" wrap="square" lIns="91425" tIns="91425" rIns="91425" bIns="91425" anchor="t" anchorCtr="0">
            <a:noAutofit/>
          </a:bodyPr>
          <a:lstStyle/>
          <a:p>
            <a:pPr>
              <a:lnSpc>
                <a:spcPct val="115000"/>
              </a:lnSpc>
            </a:pPr>
            <a:r>
              <a:rPr lang="en" sz="1500" dirty="0">
                <a:solidFill>
                  <a:schemeClr val="dk1"/>
                </a:solidFill>
                <a:latin typeface="Georgia"/>
                <a:ea typeface="Georgia"/>
                <a:cs typeface="Georgia"/>
                <a:sym typeface="Georgia"/>
              </a:rPr>
              <a:t>HathiTrust bolsters content discovery and diversifies uses of the scholarly record through services that improve the quality of the collection and the user experience.</a:t>
            </a:r>
            <a:endParaRPr sz="1500" dirty="0"/>
          </a:p>
        </p:txBody>
      </p:sp>
    </p:spTree>
    <p:extLst>
      <p:ext uri="{BB962C8B-B14F-4D97-AF65-F5344CB8AC3E}">
        <p14:creationId xmlns:p14="http://schemas.microsoft.com/office/powerpoint/2010/main" val="1403431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134"/>
          <p:cNvPicPr preferRelativeResize="0"/>
          <p:nvPr/>
        </p:nvPicPr>
        <p:blipFill>
          <a:blip r:embed="rId3">
            <a:alphaModFix/>
          </a:blip>
          <a:stretch>
            <a:fillRect/>
          </a:stretch>
        </p:blipFill>
        <p:spPr>
          <a:xfrm>
            <a:off x="1097280" y="614176"/>
            <a:ext cx="4800600" cy="1033976"/>
          </a:xfrm>
          <a:prstGeom prst="rect">
            <a:avLst/>
          </a:prstGeom>
          <a:noFill/>
          <a:ln>
            <a:noFill/>
          </a:ln>
        </p:spPr>
      </p:pic>
      <p:sp>
        <p:nvSpPr>
          <p:cNvPr id="675" name="Google Shape;675;p134"/>
          <p:cNvSpPr txBox="1">
            <a:spLocks noGrp="1"/>
          </p:cNvSpPr>
          <p:nvPr>
            <p:ph type="body" idx="1"/>
          </p:nvPr>
        </p:nvSpPr>
        <p:spPr>
          <a:xfrm>
            <a:off x="1097280" y="1845735"/>
            <a:ext cx="7344193" cy="4023360"/>
          </a:xfrm>
          <a:prstGeom prst="rect">
            <a:avLst/>
          </a:prstGeom>
        </p:spPr>
        <p:txBody>
          <a:bodyPr spcFirstLastPara="1" vert="horz" wrap="square" lIns="91425" tIns="91425" rIns="91425" bIns="91425" rtlCol="0" anchor="ctr" anchorCtr="0">
            <a:noAutofit/>
          </a:bodyPr>
          <a:lstStyle/>
          <a:p>
            <a:pPr marL="0" indent="0">
              <a:buNone/>
            </a:pPr>
            <a:r>
              <a:rPr lang="en-US" dirty="0"/>
              <a:t>In 2019: </a:t>
            </a:r>
          </a:p>
          <a:p>
            <a:pPr marL="292600" lvl="1" indent="0">
              <a:buNone/>
            </a:pPr>
            <a:r>
              <a:rPr lang="en-US" sz="2000" dirty="0"/>
              <a:t>Completed Phase 2 of the Shared Print Program</a:t>
            </a:r>
          </a:p>
          <a:p>
            <a:pPr marL="292600" lvl="1" indent="0">
              <a:buNone/>
            </a:pPr>
            <a:r>
              <a:rPr lang="en-US" sz="2000" dirty="0"/>
              <a:t>Partnered with three major UK libraries to explore how to better document and identify mass digitized materials </a:t>
            </a:r>
          </a:p>
          <a:p>
            <a:pPr marL="0" indent="0">
              <a:buNone/>
            </a:pPr>
            <a:r>
              <a:rPr lang="en-US" dirty="0"/>
              <a:t>In 2020: </a:t>
            </a:r>
          </a:p>
          <a:p>
            <a:pPr marL="292600" lvl="1" indent="0">
              <a:buNone/>
            </a:pPr>
            <a:r>
              <a:rPr lang="en-US" sz="2000" b="1" dirty="0"/>
              <a:t>Focus on strategies for growth and leverage</a:t>
            </a:r>
          </a:p>
          <a:p>
            <a:pPr marL="292600" lvl="1" indent="0">
              <a:buNone/>
            </a:pPr>
            <a:endParaRPr lang="en-US" sz="2000" b="1" dirty="0"/>
          </a:p>
          <a:p>
            <a:pPr marL="292600" lvl="1" indent="0">
              <a:buNone/>
            </a:pPr>
            <a:r>
              <a:rPr lang="en-US" sz="2000" b="1" dirty="0"/>
              <a:t>Articulate collection strategy</a:t>
            </a:r>
          </a:p>
          <a:p>
            <a:pPr marL="292600" lvl="1" indent="0">
              <a:buNone/>
            </a:pPr>
            <a:endParaRPr lang="en-US" sz="2000" b="1" dirty="0"/>
          </a:p>
          <a:p>
            <a:pPr marL="292600" lvl="1" indent="0">
              <a:buNone/>
            </a:pPr>
            <a:r>
              <a:rPr lang="en-US" sz="2000" b="1" dirty="0"/>
              <a:t>Plan/workshop next level services from Shared Print Program. </a:t>
            </a:r>
          </a:p>
          <a:p>
            <a:pPr marL="292600" lvl="1" indent="0">
              <a:buNone/>
            </a:pPr>
            <a:endParaRPr lang="en-US" sz="2000" b="1" dirty="0"/>
          </a:p>
          <a:p>
            <a:pPr marL="292600" lvl="1" indent="0">
              <a:buNone/>
            </a:pPr>
            <a:r>
              <a:rPr lang="en-US" sz="2000" b="1" dirty="0"/>
              <a:t>Improving discovery for accessible learning materials</a:t>
            </a:r>
          </a:p>
          <a:p>
            <a:endParaRPr lang="en-US" sz="1800" dirty="0"/>
          </a:p>
        </p:txBody>
      </p:sp>
      <p:sp>
        <p:nvSpPr>
          <p:cNvPr id="676" name="Google Shape;676;p134"/>
          <p:cNvSpPr txBox="1"/>
          <p:nvPr/>
        </p:nvSpPr>
        <p:spPr>
          <a:xfrm>
            <a:off x="8627495" y="2009725"/>
            <a:ext cx="1935300" cy="2636700"/>
          </a:xfrm>
          <a:prstGeom prst="rect">
            <a:avLst/>
          </a:prstGeom>
          <a:noFill/>
          <a:ln>
            <a:noFill/>
          </a:ln>
        </p:spPr>
        <p:txBody>
          <a:bodyPr spcFirstLastPara="1" wrap="square" lIns="91425" tIns="91425" rIns="91425" bIns="91425" anchor="t" anchorCtr="0">
            <a:noAutofit/>
          </a:bodyPr>
          <a:lstStyle/>
          <a:p>
            <a:pPr>
              <a:lnSpc>
                <a:spcPct val="115000"/>
              </a:lnSpc>
            </a:pPr>
            <a:r>
              <a:rPr lang="en" sz="1500" dirty="0">
                <a:solidFill>
                  <a:schemeClr val="dk1"/>
                </a:solidFill>
                <a:latin typeface="Georgia"/>
                <a:ea typeface="Georgia"/>
                <a:cs typeface="Georgia"/>
                <a:sym typeface="Georgia"/>
              </a:rPr>
              <a:t>HathiTrust addresses significant challenges libraries cannot independently confront to advance innovative forms of research, pedagogy, and public engagement.</a:t>
            </a:r>
            <a:endParaRPr sz="1500" dirty="0"/>
          </a:p>
        </p:txBody>
      </p:sp>
    </p:spTree>
    <p:extLst>
      <p:ext uri="{BB962C8B-B14F-4D97-AF65-F5344CB8AC3E}">
        <p14:creationId xmlns:p14="http://schemas.microsoft.com/office/powerpoint/2010/main" val="1243779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1"/>
          <p:cNvPicPr preferRelativeResize="0"/>
          <p:nvPr/>
        </p:nvPicPr>
        <p:blipFill>
          <a:blip r:embed="rId3">
            <a:alphaModFix/>
          </a:blip>
          <a:stretch>
            <a:fillRect/>
          </a:stretch>
        </p:blipFill>
        <p:spPr>
          <a:xfrm>
            <a:off x="831261" y="147269"/>
            <a:ext cx="4197939" cy="6009692"/>
          </a:xfrm>
          <a:prstGeom prst="rect">
            <a:avLst/>
          </a:prstGeom>
          <a:noFill/>
          <a:ln>
            <a:noFill/>
          </a:ln>
        </p:spPr>
      </p:pic>
      <p:pic>
        <p:nvPicPr>
          <p:cNvPr id="175" name="Google Shape;175;p31"/>
          <p:cNvPicPr preferRelativeResize="0"/>
          <p:nvPr/>
        </p:nvPicPr>
        <p:blipFill>
          <a:blip r:embed="rId4">
            <a:alphaModFix/>
          </a:blip>
          <a:stretch>
            <a:fillRect/>
          </a:stretch>
        </p:blipFill>
        <p:spPr>
          <a:xfrm>
            <a:off x="5835995" y="-2565"/>
            <a:ext cx="3862659" cy="6309360"/>
          </a:xfrm>
          <a:prstGeom prst="rect">
            <a:avLst/>
          </a:prstGeom>
          <a:noFill/>
          <a:ln>
            <a:noFill/>
          </a:ln>
        </p:spPr>
      </p:pic>
      <p:sp>
        <p:nvSpPr>
          <p:cNvPr id="2" name="Date Placeholder 1">
            <a:extLst>
              <a:ext uri="{FF2B5EF4-FFF2-40B4-BE49-F238E27FC236}">
                <a16:creationId xmlns:a16="http://schemas.microsoft.com/office/drawing/2014/main" id="{D1FBE5F2-0C73-AF49-A7AC-8149B8A43548}"/>
              </a:ext>
            </a:extLst>
          </p:cNvPr>
          <p:cNvSpPr>
            <a:spLocks noGrp="1"/>
          </p:cNvSpPr>
          <p:nvPr>
            <p:ph type="dt" sz="half" idx="10"/>
          </p:nvPr>
        </p:nvSpPr>
        <p:spPr/>
        <p:txBody>
          <a:bodyPr/>
          <a:lstStyle/>
          <a:p>
            <a:r>
              <a:rPr lang="en-US"/>
              <a:t>5 DECEMBER 2019</a:t>
            </a:r>
          </a:p>
        </p:txBody>
      </p:sp>
      <p:sp>
        <p:nvSpPr>
          <p:cNvPr id="4" name="Slide Number Placeholder 3">
            <a:extLst>
              <a:ext uri="{FF2B5EF4-FFF2-40B4-BE49-F238E27FC236}">
                <a16:creationId xmlns:a16="http://schemas.microsoft.com/office/drawing/2014/main" id="{E61161D6-75FF-7246-9514-801F09234EEF}"/>
              </a:ext>
            </a:extLst>
          </p:cNvPr>
          <p:cNvSpPr>
            <a:spLocks noGrp="1"/>
          </p:cNvSpPr>
          <p:nvPr>
            <p:ph type="sldNum" sz="quarter" idx="12"/>
          </p:nvPr>
        </p:nvSpPr>
        <p:spPr/>
        <p:txBody>
          <a:bodyPr/>
          <a:lstStyle/>
          <a:p>
            <a:fld id="{03B83D85-6423-A047-A813-9A1BD6CAD12A}" type="slidenum">
              <a:rPr lang="en-US" smtClean="0"/>
              <a:t>64</a:t>
            </a:fld>
            <a:endParaRPr lang="en-US"/>
          </a:p>
        </p:txBody>
      </p:sp>
      <p:sp>
        <p:nvSpPr>
          <p:cNvPr id="5" name="TextBox 4">
            <a:extLst>
              <a:ext uri="{FF2B5EF4-FFF2-40B4-BE49-F238E27FC236}">
                <a16:creationId xmlns:a16="http://schemas.microsoft.com/office/drawing/2014/main" id="{2371E58B-815B-0940-925B-F3E3971B4628}"/>
              </a:ext>
            </a:extLst>
          </p:cNvPr>
          <p:cNvSpPr txBox="1"/>
          <p:nvPr/>
        </p:nvSpPr>
        <p:spPr>
          <a:xfrm>
            <a:off x="9554547" y="521504"/>
            <a:ext cx="2274241" cy="4524315"/>
          </a:xfrm>
          <a:prstGeom prst="rect">
            <a:avLst/>
          </a:prstGeom>
          <a:noFill/>
        </p:spPr>
        <p:txBody>
          <a:bodyPr wrap="square" rtlCol="0">
            <a:spAutoFit/>
          </a:bodyPr>
          <a:lstStyle/>
          <a:p>
            <a:r>
              <a:rPr lang="en-US" sz="2400" b="1" dirty="0"/>
              <a:t>HathiTrust handles several hundred quality reports per year.</a:t>
            </a:r>
          </a:p>
          <a:p>
            <a:endParaRPr lang="en-US" sz="2400" b="1" dirty="0"/>
          </a:p>
          <a:p>
            <a:r>
              <a:rPr lang="en-US" sz="2400" b="1" dirty="0"/>
              <a:t>We work with depositing members or the digitization source to resolve these. </a:t>
            </a:r>
          </a:p>
        </p:txBody>
      </p:sp>
    </p:spTree>
    <p:extLst>
      <p:ext uri="{BB962C8B-B14F-4D97-AF65-F5344CB8AC3E}">
        <p14:creationId xmlns:p14="http://schemas.microsoft.com/office/powerpoint/2010/main" val="937517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6" name="Date Placeholder 5">
            <a:extLst>
              <a:ext uri="{FF2B5EF4-FFF2-40B4-BE49-F238E27FC236}">
                <a16:creationId xmlns:a16="http://schemas.microsoft.com/office/drawing/2014/main" id="{5C6D2D85-76EB-D843-9C92-D85AA743C813}"/>
              </a:ext>
            </a:extLst>
          </p:cNvPr>
          <p:cNvSpPr>
            <a:spLocks noGrp="1"/>
          </p:cNvSpPr>
          <p:nvPr>
            <p:ph type="dt" sz="half" idx="10"/>
          </p:nvPr>
        </p:nvSpPr>
        <p:spPr/>
        <p:txBody>
          <a:bodyPr/>
          <a:lstStyle/>
          <a:p>
            <a:r>
              <a:rPr lang="en-US"/>
              <a:t>5 DECEMBER 2019</a:t>
            </a:r>
          </a:p>
        </p:txBody>
      </p:sp>
      <p:sp>
        <p:nvSpPr>
          <p:cNvPr id="2" name="Slide Number Placeholder 1">
            <a:extLst>
              <a:ext uri="{FF2B5EF4-FFF2-40B4-BE49-F238E27FC236}">
                <a16:creationId xmlns:a16="http://schemas.microsoft.com/office/drawing/2014/main" id="{EB564C5E-C660-C34B-BD0B-1C9F2ED635D4}"/>
              </a:ext>
            </a:extLst>
          </p:cNvPr>
          <p:cNvSpPr>
            <a:spLocks noGrp="1"/>
          </p:cNvSpPr>
          <p:nvPr>
            <p:ph type="sldNum" sz="quarter" idx="12"/>
          </p:nvPr>
        </p:nvSpPr>
        <p:spPr/>
        <p:txBody>
          <a:bodyPr/>
          <a:lstStyle/>
          <a:p>
            <a:fld id="{00000000-1234-1234-1234-123412341234}" type="slidenum">
              <a:rPr lang="en" smtClean="0"/>
              <a:pPr/>
              <a:t>7</a:t>
            </a:fld>
            <a:endParaRPr lang="en" dirty="0"/>
          </a:p>
        </p:txBody>
      </p:sp>
      <p:sp>
        <p:nvSpPr>
          <p:cNvPr id="227" name="Google Shape;227;p39"/>
          <p:cNvSpPr txBox="1">
            <a:spLocks noGrp="1"/>
          </p:cNvSpPr>
          <p:nvPr>
            <p:ph type="title" idx="4294967295"/>
          </p:nvPr>
        </p:nvSpPr>
        <p:spPr>
          <a:xfrm>
            <a:off x="1245140" y="769073"/>
            <a:ext cx="10058400" cy="998193"/>
          </a:xfrm>
          <a:prstGeom prst="rect">
            <a:avLst/>
          </a:prstGeom>
        </p:spPr>
        <p:txBody>
          <a:bodyPr spcFirstLastPara="1" vert="horz" wrap="square" lIns="121900" tIns="121900" rIns="121900" bIns="121900" rtlCol="0" anchor="t" anchorCtr="0">
            <a:noAutofit/>
          </a:bodyPr>
          <a:lstStyle/>
          <a:p>
            <a:r>
              <a:rPr lang="en" dirty="0"/>
              <a:t>Mission and Vision</a:t>
            </a:r>
            <a:endParaRPr dirty="0"/>
          </a:p>
        </p:txBody>
      </p:sp>
      <p:graphicFrame>
        <p:nvGraphicFramePr>
          <p:cNvPr id="228" name="Google Shape;228;p39"/>
          <p:cNvGraphicFramePr/>
          <p:nvPr>
            <p:extLst/>
          </p:nvPr>
        </p:nvGraphicFramePr>
        <p:xfrm>
          <a:off x="1118920" y="1789507"/>
          <a:ext cx="10021520" cy="4590873"/>
        </p:xfrm>
        <a:graphic>
          <a:graphicData uri="http://schemas.openxmlformats.org/drawingml/2006/table">
            <a:tbl>
              <a:tblPr>
                <a:noFill/>
              </a:tblPr>
              <a:tblGrid>
                <a:gridCol w="2275343">
                  <a:extLst>
                    <a:ext uri="{9D8B030D-6E8A-4147-A177-3AD203B41FA5}">
                      <a16:colId xmlns:a16="http://schemas.microsoft.com/office/drawing/2014/main" val="20000"/>
                    </a:ext>
                  </a:extLst>
                </a:gridCol>
                <a:gridCol w="7746177">
                  <a:extLst>
                    <a:ext uri="{9D8B030D-6E8A-4147-A177-3AD203B41FA5}">
                      <a16:colId xmlns:a16="http://schemas.microsoft.com/office/drawing/2014/main" val="20001"/>
                    </a:ext>
                  </a:extLst>
                </a:gridCol>
              </a:tblGrid>
              <a:tr h="2355773">
                <a:tc>
                  <a:txBody>
                    <a:bodyPr/>
                    <a:lstStyle/>
                    <a:p>
                      <a:pPr marL="0" lvl="0" indent="0" algn="l" rtl="0">
                        <a:spcBef>
                          <a:spcPts val="0"/>
                        </a:spcBef>
                        <a:spcAft>
                          <a:spcPts val="0"/>
                        </a:spcAft>
                        <a:buNone/>
                      </a:pPr>
                      <a:endParaRPr lang="en-US" sz="24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90000"/>
                        </a:lnSpc>
                        <a:spcBef>
                          <a:spcPts val="200"/>
                        </a:spcBef>
                        <a:spcAft>
                          <a:spcPts val="400"/>
                        </a:spcAft>
                        <a:buClr>
                          <a:schemeClr val="dk1"/>
                        </a:buClr>
                        <a:buSzPts val="1100"/>
                        <a:buFont typeface="Arial"/>
                        <a:buNone/>
                      </a:pPr>
                      <a:r>
                        <a:rPr lang="en-US" sz="2700" dirty="0">
                          <a:solidFill>
                            <a:srgbClr val="4F4F4F"/>
                          </a:solidFill>
                          <a:latin typeface="Calibri"/>
                          <a:ea typeface="Calibri"/>
                          <a:cs typeface="Calibri"/>
                          <a:sym typeface="Calibri"/>
                        </a:rPr>
                        <a:t>HathiTrust contributes to research, scholarship, and the common good by collaboratively collecting, organizing, preserving, communicating, and sharing the record of human knowledge.</a:t>
                      </a:r>
                      <a:endParaRPr lang="en-US" sz="27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235100">
                <a:tc>
                  <a:txBody>
                    <a:bodyPr/>
                    <a:lstStyle/>
                    <a:p>
                      <a:pPr marL="0" lvl="0" indent="0" algn="l" rtl="0">
                        <a:spcBef>
                          <a:spcPts val="0"/>
                        </a:spcBef>
                        <a:spcAft>
                          <a:spcPts val="0"/>
                        </a:spcAft>
                        <a:buNone/>
                      </a:pPr>
                      <a:endParaRPr sz="24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90000"/>
                        </a:lnSpc>
                        <a:spcBef>
                          <a:spcPts val="200"/>
                        </a:spcBef>
                        <a:spcAft>
                          <a:spcPts val="400"/>
                        </a:spcAft>
                        <a:buClr>
                          <a:schemeClr val="dk1"/>
                        </a:buClr>
                        <a:buSzPts val="1100"/>
                        <a:buFont typeface="Arial"/>
                        <a:buNone/>
                      </a:pPr>
                      <a:r>
                        <a:rPr lang="en" sz="2700" dirty="0">
                          <a:solidFill>
                            <a:srgbClr val="4F4F4F"/>
                          </a:solidFill>
                          <a:latin typeface="Calibri"/>
                          <a:ea typeface="Calibri"/>
                          <a:cs typeface="Calibri"/>
                          <a:sym typeface="Calibri"/>
                        </a:rPr>
                        <a:t>Over the next five years</a:t>
                      </a:r>
                      <a:r>
                        <a:rPr lang="en" sz="2700" b="1" dirty="0">
                          <a:solidFill>
                            <a:srgbClr val="4F4F4F"/>
                          </a:solidFill>
                          <a:latin typeface="Calibri"/>
                          <a:ea typeface="Calibri"/>
                          <a:cs typeface="Calibri"/>
                          <a:sym typeface="Calibri"/>
                        </a:rPr>
                        <a:t> </a:t>
                      </a:r>
                      <a:r>
                        <a:rPr lang="en" sz="2700" b="1" i="1" dirty="0">
                          <a:solidFill>
                            <a:srgbClr val="4F4F4F"/>
                          </a:solidFill>
                          <a:latin typeface="Calibri"/>
                          <a:ea typeface="Calibri"/>
                          <a:cs typeface="Calibri"/>
                          <a:sym typeface="Calibri"/>
                        </a:rPr>
                        <a:t>HathiTrust will be a vital catalyst for emerging forms of research, teaching, and learning that engage the scholarly and cultural record</a:t>
                      </a:r>
                      <a:r>
                        <a:rPr lang="en" sz="2700" dirty="0">
                          <a:solidFill>
                            <a:srgbClr val="4F4F4F"/>
                          </a:solidFill>
                          <a:latin typeface="Calibri"/>
                          <a:ea typeface="Calibri"/>
                          <a:cs typeface="Calibri"/>
                          <a:sym typeface="Calibri"/>
                        </a:rPr>
                        <a:t>.</a:t>
                      </a:r>
                      <a:endParaRPr sz="27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29" name="Google Shape;229;p39"/>
          <p:cNvPicPr preferRelativeResize="0"/>
          <p:nvPr/>
        </p:nvPicPr>
        <p:blipFill>
          <a:blip r:embed="rId3">
            <a:alphaModFix/>
          </a:blip>
          <a:stretch>
            <a:fillRect/>
          </a:stretch>
        </p:blipFill>
        <p:spPr>
          <a:xfrm>
            <a:off x="1425121" y="2063007"/>
            <a:ext cx="1343732" cy="1343732"/>
          </a:xfrm>
          <a:prstGeom prst="rect">
            <a:avLst/>
          </a:prstGeom>
          <a:noFill/>
          <a:ln>
            <a:noFill/>
          </a:ln>
        </p:spPr>
      </p:pic>
      <p:pic>
        <p:nvPicPr>
          <p:cNvPr id="230" name="Google Shape;230;p39"/>
          <p:cNvPicPr preferRelativeResize="0"/>
          <p:nvPr/>
        </p:nvPicPr>
        <p:blipFill>
          <a:blip r:embed="rId4">
            <a:alphaModFix/>
          </a:blip>
          <a:stretch>
            <a:fillRect/>
          </a:stretch>
        </p:blipFill>
        <p:spPr>
          <a:xfrm>
            <a:off x="1408585" y="4427173"/>
            <a:ext cx="1343732" cy="1343760"/>
          </a:xfrm>
          <a:prstGeom prst="rect">
            <a:avLst/>
          </a:prstGeom>
          <a:noFill/>
          <a:ln>
            <a:noFill/>
          </a:ln>
        </p:spPr>
      </p:pic>
    </p:spTree>
    <p:extLst>
      <p:ext uri="{BB962C8B-B14F-4D97-AF65-F5344CB8AC3E}">
        <p14:creationId xmlns:p14="http://schemas.microsoft.com/office/powerpoint/2010/main" val="2257308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C56DC8-DBD1-884D-9259-698CB1075A7F}"/>
              </a:ext>
            </a:extLst>
          </p:cNvPr>
          <p:cNvSpPr>
            <a:spLocks noGrp="1"/>
          </p:cNvSpPr>
          <p:nvPr>
            <p:ph type="title"/>
          </p:nvPr>
        </p:nvSpPr>
        <p:spPr/>
        <p:txBody>
          <a:bodyPr/>
          <a:lstStyle/>
          <a:p>
            <a:r>
              <a:rPr lang="en-US" dirty="0"/>
              <a:t>Membership</a:t>
            </a:r>
          </a:p>
        </p:txBody>
      </p:sp>
      <p:sp>
        <p:nvSpPr>
          <p:cNvPr id="7" name="Text Placeholder 6">
            <a:extLst>
              <a:ext uri="{FF2B5EF4-FFF2-40B4-BE49-F238E27FC236}">
                <a16:creationId xmlns:a16="http://schemas.microsoft.com/office/drawing/2014/main" id="{0C09AF3C-9B11-564A-AA8F-1D046E7908F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232FF142-99BD-E045-ACAB-238435B45622}"/>
              </a:ext>
            </a:extLst>
          </p:cNvPr>
          <p:cNvSpPr>
            <a:spLocks noGrp="1"/>
          </p:cNvSpPr>
          <p:nvPr>
            <p:ph type="dt" sz="half"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3470CD80-D1E5-7D43-8E24-363C0794111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27703201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ED87E7-6E36-BF41-814E-2024942584C0}"/>
              </a:ext>
            </a:extLst>
          </p:cNvPr>
          <p:cNvPicPr>
            <a:picLocks noChangeAspect="1"/>
          </p:cNvPicPr>
          <p:nvPr/>
        </p:nvPicPr>
        <p:blipFill>
          <a:blip r:embed="rId3"/>
          <a:stretch>
            <a:fillRect/>
          </a:stretch>
        </p:blipFill>
        <p:spPr>
          <a:xfrm>
            <a:off x="0" y="516176"/>
            <a:ext cx="12192000" cy="5825648"/>
          </a:xfrm>
          <a:prstGeom prst="rect">
            <a:avLst/>
          </a:prstGeom>
        </p:spPr>
      </p:pic>
      <p:sp>
        <p:nvSpPr>
          <p:cNvPr id="4" name="TextBox 3">
            <a:extLst>
              <a:ext uri="{FF2B5EF4-FFF2-40B4-BE49-F238E27FC236}">
                <a16:creationId xmlns:a16="http://schemas.microsoft.com/office/drawing/2014/main" id="{B3FCEB47-D197-E24D-922D-22F615EF379D}"/>
              </a:ext>
            </a:extLst>
          </p:cNvPr>
          <p:cNvSpPr txBox="1"/>
          <p:nvPr/>
        </p:nvSpPr>
        <p:spPr>
          <a:xfrm>
            <a:off x="2044700" y="-25400"/>
            <a:ext cx="8102600" cy="584775"/>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HathiTrust Members November 2019</a:t>
            </a:r>
          </a:p>
        </p:txBody>
      </p:sp>
      <p:sp>
        <p:nvSpPr>
          <p:cNvPr id="2" name="Date Placeholder 1">
            <a:extLst>
              <a:ext uri="{FF2B5EF4-FFF2-40B4-BE49-F238E27FC236}">
                <a16:creationId xmlns:a16="http://schemas.microsoft.com/office/drawing/2014/main" id="{2E1016E0-DBA2-1C4A-9DB0-86A3CB48F144}"/>
              </a:ext>
            </a:extLst>
          </p:cNvPr>
          <p:cNvSpPr>
            <a:spLocks noGrp="1"/>
          </p:cNvSpPr>
          <p:nvPr>
            <p:ph type="dt" idx="10"/>
          </p:nvPr>
        </p:nvSpPr>
        <p:spPr/>
        <p:txBody>
          <a:bodyPr/>
          <a:lstStyle/>
          <a:p>
            <a:r>
              <a:rPr lang="en-US"/>
              <a:t>5 DECEMBER 2019</a:t>
            </a:r>
          </a:p>
        </p:txBody>
      </p:sp>
      <p:sp>
        <p:nvSpPr>
          <p:cNvPr id="5" name="Slide Number Placeholder 4">
            <a:extLst>
              <a:ext uri="{FF2B5EF4-FFF2-40B4-BE49-F238E27FC236}">
                <a16:creationId xmlns:a16="http://schemas.microsoft.com/office/drawing/2014/main" id="{514D98B6-D6C6-2340-A502-D1BA622980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98021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Retrospect">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6378321F4AD34C83CB417573D68FB0" ma:contentTypeVersion="13" ma:contentTypeDescription="Create a new document." ma:contentTypeScope="" ma:versionID="4eb8ea40e9760061b3aaa7f1669437c4">
  <xsd:schema xmlns:xsd="http://www.w3.org/2001/XMLSchema" xmlns:xs="http://www.w3.org/2001/XMLSchema" xmlns:p="http://schemas.microsoft.com/office/2006/metadata/properties" xmlns:ns3="4346c534-bb35-4069-a065-b07dfb54da6a" xmlns:ns4="e8d189a7-ec4d-4976-ab59-abd77046cc26" targetNamespace="http://schemas.microsoft.com/office/2006/metadata/properties" ma:root="true" ma:fieldsID="0865c28299f4f4ccbebf872377b680cd" ns3:_="" ns4:_="">
    <xsd:import namespace="4346c534-bb35-4069-a065-b07dfb54da6a"/>
    <xsd:import namespace="e8d189a7-ec4d-4976-ab59-abd77046cc2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6c534-bb35-4069-a065-b07dfb54d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d189a7-ec4d-4976-ab59-abd77046cc2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FD9FBD-F5A9-40D2-8CBF-2F1E7D1184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46c534-bb35-4069-a065-b07dfb54da6a"/>
    <ds:schemaRef ds:uri="e8d189a7-ec4d-4976-ab59-abd77046cc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4AB917-156B-4013-A574-CC2920E6F7D9}">
  <ds:schemaRefs>
    <ds:schemaRef ds:uri="http://schemas.microsoft.com/sharepoint/v3/contenttype/forms"/>
  </ds:schemaRefs>
</ds:datastoreItem>
</file>

<file path=customXml/itemProps3.xml><?xml version="1.0" encoding="utf-8"?>
<ds:datastoreItem xmlns:ds="http://schemas.openxmlformats.org/officeDocument/2006/customXml" ds:itemID="{C172A2E3-D815-400F-B26E-956B7766837F}">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4346c534-bb35-4069-a065-b07dfb54da6a"/>
    <ds:schemaRef ds:uri="http://purl.org/dc/elements/1.1/"/>
    <ds:schemaRef ds:uri="http://schemas.microsoft.com/office/2006/metadata/properties"/>
    <ds:schemaRef ds:uri="e8d189a7-ec4d-4976-ab59-abd77046cc2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16794</TotalTime>
  <Words>5083</Words>
  <Application>Microsoft Office PowerPoint</Application>
  <PresentationFormat>Widescreen</PresentationFormat>
  <Paragraphs>784</Paragraphs>
  <Slides>64</Slides>
  <Notes>52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Calibri</vt:lpstr>
      <vt:lpstr>Georgia</vt:lpstr>
      <vt:lpstr>Helvetica</vt:lpstr>
      <vt:lpstr>Helvetica Neue</vt:lpstr>
      <vt:lpstr>Times New Roman</vt:lpstr>
      <vt:lpstr>Wingdings</vt:lpstr>
      <vt:lpstr>Retrospect</vt:lpstr>
      <vt:lpstr>HathiTrust:   Focusing Collections and Collective Work</vt:lpstr>
      <vt:lpstr>This morning’s discussion</vt:lpstr>
      <vt:lpstr>PowerPoint Presentation</vt:lpstr>
      <vt:lpstr>PowerPoint Presentation</vt:lpstr>
      <vt:lpstr>PowerPoint Presentation</vt:lpstr>
      <vt:lpstr>PowerPoint Presentation</vt:lpstr>
      <vt:lpstr>Mission and Vision</vt:lpstr>
      <vt:lpstr>Membership</vt:lpstr>
      <vt:lpstr>PowerPoint Presentation</vt:lpstr>
      <vt:lpstr>PowerPoint Presentation</vt:lpstr>
      <vt:lpstr>Contributed Effort:  Programs</vt:lpstr>
      <vt:lpstr>Participation opportunities</vt:lpstr>
      <vt:lpstr>Member services</vt:lpstr>
      <vt:lpstr>“HathiTrust helps your library scale, no matter your size…”</vt:lpstr>
      <vt:lpstr>Collections</vt:lpstr>
      <vt:lpstr>HathiTrust -- by the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Collective Challenges</vt:lpstr>
      <vt:lpstr>PowerPoint Presentation</vt:lpstr>
      <vt:lpstr>Collective Action:  Copyright Review</vt:lpstr>
      <vt:lpstr>US Federal  Documents Program</vt:lpstr>
      <vt:lpstr>Shared Print Program</vt:lpstr>
      <vt:lpstr>PowerPoint Presentation</vt:lpstr>
      <vt:lpstr>On the horizon</vt:lpstr>
      <vt:lpstr>PowerPoint Presentation</vt:lpstr>
      <vt:lpstr>Focus</vt:lpstr>
      <vt:lpstr>Thank you….</vt:lpstr>
      <vt:lpstr>PowerPoint Presentation</vt:lpstr>
      <vt:lpstr>PowerPoint Presentation</vt:lpstr>
      <vt:lpstr>The following slides were not included in my presentation.  They are drawn from a recent presentation on the HathiTrust Research Center that was presented at the RLUK/TNA sponsored conference Navigating the Digital Shift in November 2019.  These slides were prepared by John Walsh, the Director of the Research Center at Indiana University.  I thought they might be useful to some.</vt:lpstr>
      <vt:lpstr>Why a HathiTrust Research Center</vt:lpstr>
      <vt:lpstr>PowerPoint Presentation</vt:lpstr>
      <vt:lpstr>HathiTrust Research Center Functions and Services</vt:lpstr>
      <vt:lpstr>HTRC Services: Web Portal</vt:lpstr>
      <vt:lpstr>HTRC Services: Extracted Features</vt:lpstr>
      <vt:lpstr>PowerPoint Presentation</vt:lpstr>
      <vt:lpstr>PowerPoint Presentation</vt:lpstr>
      <vt:lpstr>HTRC Services: Text Analysis Algorithms</vt:lpstr>
      <vt:lpstr>PowerPoint Presentation</vt:lpstr>
      <vt:lpstr>PowerPoint Presentation</vt:lpstr>
      <vt:lpstr>PowerPoint Presentation</vt:lpstr>
      <vt:lpstr>PowerPoint Presentation</vt:lpstr>
      <vt:lpstr>HTRC Services: Outreach and Education</vt:lpstr>
      <vt:lpstr>Advanced Collaborative Support program</vt:lpstr>
      <vt:lpstr>HTRC-Enabled Research: Example</vt:lpstr>
      <vt:lpstr>The following slides were left out of my original presentation and serve either to illustrate or amplify some of the points I was making in the talk.   They are included here for references.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Furlough</dc:creator>
  <cp:lastModifiedBy>Strong, Grace</cp:lastModifiedBy>
  <cp:revision>104</cp:revision>
  <dcterms:created xsi:type="dcterms:W3CDTF">2019-10-27T15:46:09Z</dcterms:created>
  <dcterms:modified xsi:type="dcterms:W3CDTF">2020-01-09T14:44:56Z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0x010100886378321F4AD34C83CB417573D68FB0</vt:lpwstr>
  </property>
</Properties>
</file>